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1"/>
  </p:notesMasterIdLst>
  <p:sldIdLst>
    <p:sldId id="256" r:id="rId2"/>
    <p:sldId id="332" r:id="rId3"/>
    <p:sldId id="337" r:id="rId4"/>
    <p:sldId id="257" r:id="rId5"/>
    <p:sldId id="265" r:id="rId6"/>
    <p:sldId id="270" r:id="rId7"/>
    <p:sldId id="258" r:id="rId8"/>
    <p:sldId id="271" r:id="rId9"/>
    <p:sldId id="263" r:id="rId10"/>
    <p:sldId id="334" r:id="rId11"/>
    <p:sldId id="273" r:id="rId12"/>
    <p:sldId id="279" r:id="rId13"/>
    <p:sldId id="274" r:id="rId14"/>
    <p:sldId id="276" r:id="rId15"/>
    <p:sldId id="277" r:id="rId16"/>
    <p:sldId id="278" r:id="rId17"/>
    <p:sldId id="284" r:id="rId18"/>
    <p:sldId id="288" r:id="rId19"/>
    <p:sldId id="333" r:id="rId20"/>
    <p:sldId id="338" r:id="rId21"/>
    <p:sldId id="289" r:id="rId22"/>
    <p:sldId id="287" r:id="rId23"/>
    <p:sldId id="280" r:id="rId24"/>
    <p:sldId id="336" r:id="rId25"/>
    <p:sldId id="335" r:id="rId26"/>
    <p:sldId id="323" r:id="rId27"/>
    <p:sldId id="286" r:id="rId28"/>
    <p:sldId id="282" r:id="rId29"/>
    <p:sldId id="285" r:id="rId30"/>
    <p:sldId id="268" r:id="rId31"/>
    <p:sldId id="283" r:id="rId32"/>
    <p:sldId id="362" r:id="rId33"/>
    <p:sldId id="379" r:id="rId34"/>
    <p:sldId id="396" r:id="rId35"/>
    <p:sldId id="369" r:id="rId36"/>
    <p:sldId id="370" r:id="rId37"/>
    <p:sldId id="371" r:id="rId38"/>
    <p:sldId id="373" r:id="rId39"/>
    <p:sldId id="374" r:id="rId40"/>
    <p:sldId id="407" r:id="rId41"/>
    <p:sldId id="409" r:id="rId42"/>
    <p:sldId id="375" r:id="rId43"/>
    <p:sldId id="376" r:id="rId44"/>
    <p:sldId id="377" r:id="rId45"/>
    <p:sldId id="378" r:id="rId46"/>
    <p:sldId id="385" r:id="rId47"/>
    <p:sldId id="384" r:id="rId48"/>
    <p:sldId id="388" r:id="rId49"/>
    <p:sldId id="386" r:id="rId50"/>
    <p:sldId id="387" r:id="rId51"/>
    <p:sldId id="391" r:id="rId52"/>
    <p:sldId id="392" r:id="rId53"/>
    <p:sldId id="393" r:id="rId54"/>
    <p:sldId id="410" r:id="rId55"/>
    <p:sldId id="411" r:id="rId56"/>
    <p:sldId id="394" r:id="rId57"/>
    <p:sldId id="404" r:id="rId58"/>
    <p:sldId id="405" r:id="rId59"/>
    <p:sldId id="395" r:id="rId60"/>
  </p:sldIdLst>
  <p:sldSz cx="9144000" cy="5143500" type="screen16x9"/>
  <p:notesSz cx="6858000" cy="9144000"/>
  <p:embeddedFontLst>
    <p:embeddedFont>
      <p:font typeface="Cambria Math" panose="02040503050406030204" pitchFamily="18" charset="0"/>
      <p:regular r:id="rId62"/>
    </p:embeddedFont>
    <p:embeddedFont>
      <p:font typeface="Poppins" panose="020B0604020202020204" charset="0"/>
      <p:regular r:id="rId63"/>
      <p:bold r:id="rId64"/>
      <p:italic r:id="rId65"/>
      <p:boldItalic r:id="rId66"/>
    </p:embeddedFont>
    <p:embeddedFont>
      <p:font typeface="BN Begilophim" panose="020B0604020202020204" charset="-79"/>
      <p:regular r:id="rId67"/>
    </p:embeddedFont>
    <p:embeddedFont>
      <p:font typeface="Varela Round" panose="020B0604020202020204" charset="-79"/>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מקטע ברירת מחדל" id="{410676C1-2E75-49EA-9BAD-EEDCFDFA3136}">
          <p14:sldIdLst>
            <p14:sldId id="256"/>
            <p14:sldId id="332"/>
            <p14:sldId id="337"/>
            <p14:sldId id="257"/>
            <p14:sldId id="265"/>
            <p14:sldId id="270"/>
            <p14:sldId id="258"/>
            <p14:sldId id="271"/>
            <p14:sldId id="263"/>
            <p14:sldId id="334"/>
            <p14:sldId id="273"/>
            <p14:sldId id="279"/>
            <p14:sldId id="274"/>
            <p14:sldId id="276"/>
            <p14:sldId id="277"/>
            <p14:sldId id="278"/>
            <p14:sldId id="284"/>
            <p14:sldId id="288"/>
            <p14:sldId id="333"/>
            <p14:sldId id="338"/>
            <p14:sldId id="289"/>
            <p14:sldId id="287"/>
            <p14:sldId id="280"/>
            <p14:sldId id="336"/>
            <p14:sldId id="335"/>
            <p14:sldId id="323"/>
            <p14:sldId id="286"/>
            <p14:sldId id="282"/>
            <p14:sldId id="285"/>
            <p14:sldId id="268"/>
            <p14:sldId id="283"/>
            <p14:sldId id="362"/>
            <p14:sldId id="379"/>
            <p14:sldId id="396"/>
            <p14:sldId id="369"/>
            <p14:sldId id="370"/>
            <p14:sldId id="371"/>
            <p14:sldId id="373"/>
            <p14:sldId id="374"/>
            <p14:sldId id="407"/>
            <p14:sldId id="409"/>
            <p14:sldId id="375"/>
            <p14:sldId id="376"/>
            <p14:sldId id="377"/>
            <p14:sldId id="378"/>
            <p14:sldId id="385"/>
            <p14:sldId id="384"/>
            <p14:sldId id="388"/>
            <p14:sldId id="386"/>
            <p14:sldId id="387"/>
            <p14:sldId id="391"/>
            <p14:sldId id="392"/>
            <p14:sldId id="393"/>
            <p14:sldId id="410"/>
            <p14:sldId id="411"/>
            <p14:sldId id="394"/>
            <p14:sldId id="404"/>
            <p14:sldId id="405"/>
            <p14:sldId id="3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D5D"/>
    <a:srgbClr val="000000"/>
    <a:srgbClr val="6C6C6C"/>
    <a:srgbClr val="3BB0F1"/>
    <a:srgbClr val="CBE2F0"/>
    <a:srgbClr val="F6E5C0"/>
    <a:srgbClr val="F3BFC1"/>
    <a:srgbClr val="CFEAEF"/>
    <a:srgbClr val="EDF2C3"/>
    <a:srgbClr val="E9C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סגנון בהיר 2 - הדגשה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סגנון בהיר 3 - הדגשה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75517" autoAdjust="0"/>
  </p:normalViewPr>
  <p:slideViewPr>
    <p:cSldViewPr snapToGrid="0">
      <p:cViewPr varScale="1">
        <p:scale>
          <a:sx n="88" d="100"/>
          <a:sy n="88" d="100"/>
        </p:scale>
        <p:origin x="1075" y="62"/>
      </p:cViewPr>
      <p:guideLst>
        <p:guide orient="horz" pos="1620"/>
        <p:guide pos="2880"/>
      </p:guideLst>
    </p:cSldViewPr>
  </p:slideViewPr>
  <p:outlineViewPr>
    <p:cViewPr>
      <p:scale>
        <a:sx n="33" d="100"/>
        <a:sy n="33" d="100"/>
      </p:scale>
      <p:origin x="0" y="-5698"/>
    </p:cViewPr>
  </p:outlineViewPr>
  <p:notesTextViewPr>
    <p:cViewPr>
      <p:scale>
        <a:sx n="1" d="1"/>
        <a:sy n="1" d="1"/>
      </p:scale>
      <p:origin x="0" y="0"/>
    </p:cViewPr>
  </p:notesTextViewPr>
  <p:sorterViewPr>
    <p:cViewPr>
      <p:scale>
        <a:sx n="100" d="100"/>
        <a:sy n="100" d="100"/>
      </p:scale>
      <p:origin x="0" y="-3658"/>
    </p:cViewPr>
  </p:sorterViewPr>
  <p:notesViewPr>
    <p:cSldViewPr snapToGrid="0">
      <p:cViewPr varScale="1">
        <p:scale>
          <a:sx n="75" d="100"/>
          <a:sy n="75" d="100"/>
        </p:scale>
        <p:origin x="2938"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10:19:24.247"/>
    </inkml:context>
    <inkml:brush xml:id="br0">
      <inkml:brushProperty name="width" value="0.05" units="cm"/>
      <inkml:brushProperty name="height" value="0.05" units="cm"/>
      <inkml:brushProperty name="color" value="#E71224"/>
    </inkml:brush>
  </inkml:definitions>
  <inkml:trace contextRef="#ctx0" brushRef="#br0">1 1546 24575,'0'2'0,"0"-1"0,1 1 0,-1-1 0,1 1 0,-1-1 0,1 1 0,-1-1 0,1 0 0,0 1 0,0-1 0,0 0 0,-1 0 0,1 1 0,1-1 0,-1 0 0,0 0 0,2 1 0,26 18 0,-15-11 0,10 10 0,-17-13 0,1 1 0,1-1 0,-1-1 0,18 9 0,-23-13 0,0 1 0,0-2 0,0 1 0,0 0 0,1-1 0,-1 1 0,0-1 0,0 0 0,1 0 0,-1 0 0,0-1 0,0 1 0,1-1 0,-1 0 0,0 0 0,0 0 0,0 0 0,0 0 0,5-3 0,17-13 0,-1-1 0,-1 0 0,0-2 0,-1-1 0,36-45 0,5-4 0,-58 64 0,0 1 0,1 0 0,-1 0 0,1 1 0,0 0 0,0 0 0,1 0 0,10-4 0,-15 7 0,0 0 0,1 1 0,-1-1 0,0 1 0,1 0 0,-1 0 0,1 0 0,-1 0 0,0 0 0,1 0 0,-1 1 0,0-1 0,1 1 0,-1 0 0,0 0 0,1-1 0,-1 1 0,0 1 0,0-1 0,0 0 0,0 0 0,0 1 0,0-1 0,-1 1 0,1 0 0,0 0 0,-1-1 0,1 1 0,1 4 0,2 2 0,0 0 0,-1 0 0,0 1 0,5 15 0,-7-16 0,1 0 0,0 0 0,1 0 0,-1 0 0,2 0 0,8 12 0,-12-19 0,0 0 0,0 0 0,0 0 0,0 0 0,0-1 0,0 1 0,0 0 0,0 0 0,1-1 0,-1 1 0,0-1 0,1 1 0,-1-1 0,0 1 0,1-1 0,-1 0 0,1 0 0,-1 1 0,0-1 0,1 0 0,-1 0 0,1-1 0,-1 1 0,1 0 0,-1 0 0,0-1 0,1 1 0,-1-1 0,0 1 0,1-1 0,-1 0 0,0 1 0,0-1 0,2-1 0,5-4 0,0-1 0,-1 1 0,0-1 0,7-9 0,-3 3 0,63-66 0,-23 22 0,2 2 0,99-79 0,-147 130 0,1 1 0,0-1 0,0 1 0,0 0 0,0 1 0,0-1 0,0 1 0,1 0 0,-1 1 0,1-1 0,-1 1 0,10 0 0,0 2 0,0 0 0,-1 1 0,1 1 0,15 4 0,67 10 0,-31-6 0,-26-4 0,-10-2 0,-1 1 0,47 16 0,-69-19 0,1-1 0,-1 0 0,0 0 0,1 0 0,-1-1 0,1-1 0,11 0 0,4-2 0,30-6 0,4 0 0,-39 5 0,0 0 0,0-1 0,0-2 0,33-12 0,66-41 0,-77 37 0,41-30 0,-56 34 0,32-17 0,-52 32 0,0 0 0,0 0 0,0-1 0,-1 0 0,0 0 0,0 0 0,0 0 0,8-11 0,-10 11 0,-1 0 0,1-1 0,-1 1 0,0 0 0,-1-1 0,1 1 0,-1-1 0,0 0 0,0 1 0,0-1 0,-1 0 0,0 0 0,0-5 0,-4-84 0,1 48 0,4-73 0,-1 112 0,2-1 0,-1 1 0,1-1 0,0 1 0,1 0 0,-1 0 0,1 0 0,1 0 0,0 0 0,0 0 0,0 1 0,0 0 0,1 0 0,0 0 0,1 1 0,-1-1 0,1 1 0,0 1 0,12-9 0,-10 9 0,0 0 0,0 0 0,1 1 0,-1 0 0,1 0 0,-1 1 0,1 0 0,0 1 0,0 0 0,-1 0 0,1 1 0,0 0 0,0 0 0,0 1 0,0 1 0,16 3 0,-20-3 0,1-1 0,-1 0 0,1-1 0,0 0 0,-1 0 0,1 0 0,-1 0 0,1-1 0,-1 0 0,1 0 0,-1 0 0,1-1 0,-1 0 0,0 0 0,9-5 0,6-4 0,-1-2 0,28-23 0,-10 8 0,0 2 0,1 1 0,69-33 0,-83 46 0,-2-1 0,1-1 0,-2-1 0,32-28 0,-20 15 0,-30 25 0,1 1 0,-1-1 0,1 1 0,-1 0 0,1 0 0,0 1 0,0-1 0,0 1 0,0 0 0,0 0 0,0 0 0,0 0 0,0 1 0,0-1 0,0 1 0,0 0 0,1 1 0,-1-1 0,7 2 0,-3-1 0,1-1 0,-1 0 0,0 0 0,0-1 0,0-1 0,0 1 0,13-5 0,54-23 0,-74 28 0,40-20 0,-32 15 0,1 1 0,0 0 0,0 0 0,19-5 0,-26 10 0,0-1 0,1 1 0,-1-1 0,0 1 0,1 0 0,-1 0 0,1 1 0,-1-1 0,0 1 0,1-1 0,-1 1 0,0 0 0,0 0 0,0 1 0,0-1 0,0 1 0,0-1 0,0 1 0,5 4 0,-2-1 0,0 1 0,-1 0 0,0 1 0,7 9 0,-10-12 0,1 0 0,-1-1 0,1 1 0,0 0 0,0-1 0,0 1 0,1-1 0,-1 0 0,1 0 0,-1-1 0,1 1 0,0-1 0,0 1 0,0-1 0,1-1 0,6 3 0,-1-2 0,0-1 0,0 0 0,0-1 0,0 0 0,0-1 0,-1 0 0,1-1 0,13-3 0,7-4 0,37-18 0,-20 8 0,-20 8 0,-19 7 0,2 0 0,-1 1 0,0 0 0,1 0 0,10-1 0,-17 4 0,1 0 0,-1 0 0,0 0 0,0 0 0,0 1 0,1-1 0,-1 1 0,0 0 0,0 0 0,0 0 0,0 0 0,0 1 0,0-1 0,0 1 0,-1 0 0,1 0 0,-1 0 0,1 0 0,3 4 0,85 105 0,-28-30 0,-33-47 0,-4-5 0,43 64 0,-53-58 0,-14-28 0,1-1 0,0 1 0,0-1 0,5 8 0,-7-12 0,1 0 0,0-1 0,-1 1 0,1 0 0,0-1 0,0 1 0,0-1 0,0 1 0,0-1 0,0 0 0,1 0 0,-1 0 0,0 0 0,1 0 0,-1-1 0,3 1 0,0 0 0,4 1 0,-1 0 0,1 0 0,14 6 0,-19-7 0,-1 1 0,1 0 0,-1 1 0,0-1 0,1 1 0,-1-1 0,0 1 0,-1 0 0,1 0 0,-1 1 0,3 3 0,21 35 0,-2 2 0,19 48 0,-37-79 0,3 5 0,-1 1 0,-1 0 0,-1 0 0,5 22 0,-8-25 0,2 1 0,0-1 0,1 1 0,1-2 0,0 1 0,10 16 0,2 6 0,-15-29 0,0 1 0,1-1 0,0 0 0,0 0 0,1-1 0,7 8 0,17 25 0,-28-36 0,1 0 0,0-1 0,0 1 0,0 0 0,1-1 0,-1 0 0,1 0 0,0 0 0,1-1 0,-1 1 0,0-1 0,1 0 0,0 0 0,0 0 0,0-1 0,7 3 0,-4-4 0,0 1 0,1-2 0,-1 1 0,1-1 0,-1 0 0,1-1 0,-1 0 0,1 0 0,-1-1 0,13-4 0,9-5 0,41-21 0,-56 25 0,14-9 0,-20 10 0,0 1 0,0 0 0,1 1 0,12-5 0,-19 9 0,-1-1 0,0 1 0,1-1 0,-1 1 0,1 0 0,-1 0 0,1 0 0,-1 0 0,1 0 0,-1 0 0,1 1 0,-1-1 0,0 1 0,1 0 0,-1 0 0,0 0 0,0 0 0,1 0 0,-1 0 0,0 0 0,0 1 0,0-1 0,2 3 0,3 3 0,-1 1 0,0-1 0,0 1 0,-1 1 0,0-1 0,0 1 0,-1-1 0,0 2 0,3 11 0,2 11 0,6 47 0,-1-3 0,-13-73 0,-1 1 0,1-1 0,1 0 0,-1 1 0,0-1 0,1 0 0,0 0 0,-1 0 0,1 0 0,1 0 0,-1 0 0,0 0 0,1-1 0,-1 1 0,6 3 0,0-2 0,0 0 0,0 0 0,0 0 0,18 3 0,-23-6 0,5 2 0,-1 1 0,1-1 0,-1 1 0,0 0 0,0 1 0,0 0 0,-1 0 0,1 0 0,-1 1 0,-1 0 0,1 0 0,-1 1 0,9 13 0,2 7 0,-1 2 0,14 35 0,-24-54 0,-3-7 0,0 1 0,0-1 0,0 0 0,1-1 0,-1 1 0,1 0 0,0-1 0,-1 1 0,1-1 0,1 0 0,-1 0 0,0 0 0,0 0 0,1-1 0,-1 1 0,1-1 0,-1 0 0,1 0 0,5 0 0,30 15 0,-24-7-1365,-3-2-5461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0:14:33.260"/>
    </inkml:context>
    <inkml:brush xml:id="br0">
      <inkml:brushProperty name="width" value="0.05" units="cm"/>
      <inkml:brushProperty name="height" value="0.05" units="cm"/>
      <inkml:brushProperty name="color" value="#E71224"/>
    </inkml:brush>
  </inkml:definitions>
  <inkml:trace contextRef="#ctx0" brushRef="#br0">5272 0 24575,'-403'306'40,"223"-174"-483,-79 61-1172,-612 455-756,-1510 1121-47,1683-1261 2303,461-337-285,-5 5-469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10:22:03.287"/>
    </inkml:context>
    <inkml:brush xml:id="br0">
      <inkml:brushProperty name="width" value="0.05" units="cm"/>
      <inkml:brushProperty name="height" value="0.05" units="cm"/>
      <inkml:brushProperty name="color" value="#E71224"/>
    </inkml:brush>
  </inkml:definitions>
  <inkml:trace contextRef="#ctx0" brushRef="#br0">0 1297 24575,'13'2'0,"-1"0"0,1 0 0,0 1 0,-1 1 0,0 0 0,0 1 0,0 0 0,-1 1 0,13 8 0,-5-4 0,39 16 0,-13-11 0,-19-5 0,0-1 0,1-2 0,-1 0 0,51 4 0,25 0 0,-65-5 0,46 0 0,-65-6 0,1 0 0,27-5 0,-37 3 0,-1 0 0,1-1 0,-1 0 0,0 0 0,0-1 0,0 0 0,11-7 0,-7 2 0,0 1 0,0 1 0,1 0 0,-1 1 0,2 0 0,-1 1 0,19-5 0,74-21 0,-47 12 0,-25 7 0,-1-1 0,0-2 0,35-22 0,-8 4 0,-32 20 0,55-17 0,-52 20 0,46-21 0,-33 6 0,-1-2 0,68-56 0,-104 76 0,0 0 0,0-1 0,-1 0 0,0 0 0,8-15 0,-7 13 0,-1-1 0,16-16 0,-19 24 0,0 0 0,0 0 0,0 1 0,1-1 0,-1 1 0,1 0 0,-1 0 0,1 0 0,0 0 0,0 1 0,0-1 0,6 0 0,13-2 0,40 1 0,0-1 0,-23-1 0,-1-2 0,44-13 0,-75 16 0,-1 1 0,1-1 0,-1-1 0,1 0 0,-1 1 0,-1-2 0,1 1 0,7-9 0,24-18 0,47-35 0,-62 48 0,0 0 0,1 2 0,41-23 0,-37 27 0,-5 3 0,0-1 0,-1-1 0,-1-1 0,0-1 0,-1 0 0,23-22 0,-34 28 0,0 1 0,1 1 0,0-1 0,0 1 0,1 1 0,16-6 0,10-7 0,-12 6 0,276-158 0,-287 161 0,0 0 0,0 0 0,0 2 0,1 0 0,1 0 0,-1 1 0,1 1 0,31-6 0,-19 6 0,31-11 0,-39 9 0,-1 2 0,1 0 0,0 1 0,27-1 0,-20 5 0,11-1 0,1-1 0,44-8 0,-37-1 0,52-19 0,-81 25 0,0 1 0,0 0 0,1 2 0,26-2 0,74 6 0,-47 0 0,56 10 0,-8-1 0,-94-11 0,-8 0 0,-1 1 0,1 0 0,0 0 0,-1 2 0,19 5 0,-7 1 0,146 39 0,-163-47 0,0 1 0,-1 0 0,1 1 0,-1 0 0,1 0 0,-1 1 0,0 1 0,0 0 0,-1 0 0,0 1 0,14 11 0,7 11 0,7 8 0,49 35 0,-41-39 0,-1 2 0,66 67 0,-24-21 0,-9-10 0,-54-43 0,-18-20 0,0-1 0,1 1 0,-1-1 0,1-1 0,9 7 0,8 4 0,6 3 0,-1 1 0,41 39 0,-60-52 0,0 0 0,0 0 0,1-1 0,-1-1 0,22 10 0,3 1 0,-30-14 0,94 56 0,-88-50 0,0-1 0,0 2 0,-1-1 0,0 1 0,-1 1 0,14 18 0,-7-6 0,1-2 0,0 0 0,-8-12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10:23:20.165"/>
    </inkml:context>
    <inkml:brush xml:id="br0">
      <inkml:brushProperty name="width" value="0.05" units="cm"/>
      <inkml:brushProperty name="height" value="0.05" units="cm"/>
      <inkml:brushProperty name="color" value="#E71224"/>
    </inkml:brush>
  </inkml:definitions>
  <inkml:trace contextRef="#ctx0" brushRef="#br0">0 1964 24575,'5'135'0,"2"30"0,-4-130 0,2 0 0,16 55 0,-20-84 0,0-1 0,1 0 0,-1 0 0,1 0 0,0 0 0,0 0 0,0-1 0,1 1 0,-1 0 0,1-1 0,0 0 0,5 5 0,-8-8 0,4-5 0,171-444 0,-170 435 0,2-1 0,-4 34 0,7 175 0,20 188 0,-29-379 0,3 14 0,-4-17 0,0-1 0,0 0 0,0 0 0,0 0 0,0 1 0,0-1 0,1 0 0,-1 0 0,0 0 0,0 1 0,0-1 0,0 0 0,0 0 0,1 0 0,-1 0 0,0 1 0,0-1 0,0 0 0,0 0 0,1 0 0,-1 0 0,0 0 0,0 0 0,0 0 0,1 1 0,-1-1 0,0 0 0,0 0 0,1 0 0,-1 0 0,0 0 0,0 0 0,0 0 0,1 0 0,-1 0 0,0 0 0,0 0 0,1 0 0,-1-1 0,0 1 0,0 0 0,0 0 0,1 0 0,-1 0 0,0 0 0,0 0 0,0 0 0,1-1 0,-1 1 0,0 0 0,0 0 0,0 0 0,0 0 0,0-1 0,1 1 0,-1 0 0,0 0 0,0 0 0,0-1 0,0 1 0,0 0 0,0 0 0,0 0 0,0-1 0,0 1 0,0 0 0,0-1 0,10-18 0,-1-1 0,-1 0 0,-1-1 0,-1 0 0,4-26 0,2 0 0,98-445 0,-82 385 0,-13 53 0,5 122 0,39 227 0,11 47 0,-67-333 0,-2-2 0,1 0 0,0 0 0,1 0 0,3 8 0,-6-15 0,1 0 0,-1 0 0,0 0 0,0 1 0,0-1 0,0 0 0,0 0 0,0 0 0,0 1 0,1-1 0,-1 0 0,0 0 0,0 0 0,0 0 0,0 0 0,0 1 0,1-1 0,-1 0 0,0 0 0,0 0 0,0 0 0,1 0 0,-1 0 0,0 0 0,0 0 0,0 0 0,1 0 0,-1 0 0,0 0 0,0 0 0,1 0 0,-1 0 0,0 0 0,0 0 0,0 0 0,1 0 0,-1 0 0,0 0 0,0 0 0,0 0 0,1 0 0,-1 0 0,0 0 0,0-1 0,0 1 0,0 0 0,1 0 0,-1 0 0,0 0 0,0 0 0,0-1 0,0 1 0,0 0 0,0 0 0,1 0 0,-1-1 0,0 1 0,0 0 0,0 0 0,0 0 0,0-1 0,0 1 0,0 0 0,0 0 0,0 0 0,0-1 0,0 1 0,6-20 0,-6 18 0,64-397 0,-24 116 0,-37 264 0,55 408 0,-51-350 0,-2-11 0,-3-13 0,0 0 0,2 0 0,0-1 0,6 17 0,-10-31 0,0 0 0,0 0 0,0 1 0,0-1 0,0 0 0,0 0 0,1 1 0,-1-1 0,0 0 0,0 0 0,0 1 0,0-1 0,1 0 0,-1 0 0,0 0 0,0 1 0,0-1 0,1 0 0,-1 0 0,0 0 0,0 0 0,1 0 0,-1 0 0,0 1 0,0-1 0,1 0 0,-1 0 0,0 0 0,1 0 0,-1 0 0,0 0 0,0 0 0,1 0 0,-1 0 0,0 0 0,1 0 0,-1 0 0,0 0 0,0-1 0,1 1 0,-1 0 0,0 0 0,0 0 0,1 0 0,-1 0 0,0-1 0,0 1 0,0 0 0,1 0 0,-1 0 0,0-1 0,0 1 0,1 0 0,11-17 0,-10 14 0,91-157 0,-55 92 0,81-114 0,-105 168 0,-9 9 0,-7 10 0,1-2 0,1 0 0,-1 0 0,1 0 0,0 0 0,0 0 0,0 0 0,0 0 0,0 0 0,1 0 0,-1 0 0,2 5 0,0 3 0,7 71 0,34 131 0,-43-212 0,0-1 0,0 1 0,0-1 0,0 1 0,0 0 0,1-1 0,-1 1 0,0-1 0,0 1 0,1-1 0,-1 1 0,0-1 0,1 1 0,-1-1 0,0 1 0,1-1 0,-1 1 0,1-1 0,-1 1 0,1-1 0,-1 0 0,1 1 0,0-1 0,0 0 0,-1 0 0,1 0 0,-1 0 0,1 0 0,-1-1 0,1 1 0,-1 0 0,1 0 0,-1-1 0,1 1 0,-1 0 0,1-1 0,-1 1 0,1-1 0,-1 1 0,1 0 0,-1-1 0,0 1 0,1-1 0,-1 0 0,19-35 0,-15 27 0,109-257 0,-112 252 0,-2 23 0,4 34 0,3 0 0,21 81 0,-27-123 0,0 1 0,1-1 0,-1 1 0,0-1 0,1 0 0,-1 1 0,1-1 0,0 0 0,-1 1 0,1-1 0,0 0 0,0 0 0,0 0 0,0 0 0,0 1 0,0-1 0,0-1 0,0 1 0,0 0 0,0 0 0,0 0 0,1 0 0,-1-1 0,2 1 0,-1-1 0,0 0 0,0-1 0,0 1 0,0-1 0,0 0 0,-1 1 0,1-1 0,0 0 0,0 0 0,-1 0 0,1-1 0,0 1 0,-1 0 0,1 0 0,-1-1 0,0 1 0,1-1 0,1-3 0,19-23 0,-2-2 0,31-56 0,25-72 0,-69 142 0,7-14 0,-5 12 0,0-1 0,-2 0 0,0-1 0,6-26 0,-13 45 0,0 1 0,0 0 0,0 0 0,0 0 0,0 0 0,0 0 0,0-1 0,0 1 0,1 0 0,-1 0 0,0 0 0,0 0 0,0-1 0,0 1 0,0 0 0,0 0 0,-1 0 0,1 0 0,0-1 0,0 1 0,0 0 0,0 0 0,0 0 0,0 0 0,0 0 0,0-1 0,0 1 0,0 0 0,0 0 0,-1 0 0,1 0 0,0 0 0,0 0 0,0 0 0,0-1 0,0 1 0,0 0 0,-1 0 0,1 0 0,0 0 0,0 0 0,0 0 0,0 0 0,0 0 0,-1 0 0,1 0 0,0 0 0,0 0 0,0 0 0,0 0 0,-1 0 0,1 0 0,0 0 0,0 0 0,0 0 0,0 0 0,-1 0 0,1 0 0,0 1 0,-1-1 0,1 0 0,-1 1 0,1-1 0,-1 1 0,1-1 0,-1 1 0,1-1 0,-1 1 0,1-1 0,0 1 0,-1-1 0,1 1 0,0-1 0,0 1 0,-1 0 0,1-1 0,0 1 0,0-1 0,0 2 0,-9 61 0,4 1 0,4 117 0,1-176 0,1 1 0,-1-1 0,1 1 0,0-1 0,3 8 0,-3-13 0,-1 0 0,0 0 0,1 0 0,-1 0 0,0 0 0,1 0 0,-1-1 0,0 1 0,1 0 0,-1 0 0,0 0 0,0 0 0,1 0 0,-1-1 0,0 1 0,0 0 0,1 0 0,-1-1 0,0 1 0,0 0 0,1 0 0,-1-1 0,0 1 0,0 0 0,0-1 0,0 1 0,0 0 0,1 0 0,-1-1 0,0 1 0,0 0 0,0-1 0,0 1 0,0-1 0,10-20 0,147-473 0,-153 480 0,-2 10 0,-1 0 0,0 0 0,0 0 0,0 0 0,0 0 0,-1 0 0,0 0 0,0-5 0,0 9 0,0 0 0,0 0 0,0 0 0,0 0 0,0 0 0,0-1 0,0 1 0,0 0 0,0 0 0,0 0 0,0 0 0,0 0 0,0 0 0,0 0 0,0-1 0,0 1 0,0 0 0,0 0 0,-1 0 0,1 0 0,0 0 0,0 0 0,0 0 0,0 0 0,0 0 0,0 0 0,0 0 0,0 0 0,-1-1 0,1 1 0,0 0 0,0 0 0,0 0 0,0 0 0,0 0 0,0 0 0,0 0 0,-1 0 0,1 0 0,0 0 0,0 0 0,0 0 0,0 0 0,0 0 0,0 0 0,0 1 0,-1-1 0,1 0 0,0 0 0,-6 8 0,-2 27 0,2 1 0,1-1 0,2 1 0,1 0 0,2 0 0,6 56 0,-5-87 0,4 23 0,-5-27 0,0 1 0,1-1 0,-1 0 0,1 1 0,-1-1 0,1 0 0,0 0 0,0 0 0,-1 1 0,1-1 0,0 0 0,0 0 0,0 0 0,0 0 0,0 0 0,2 1 0,2-6 0,2-10 0,-2-1 0,9-30 0,-10 30 0,37-142 0,-7-2 0,17-190 0,-51 230 0,-1 83 0,5-61 0,-3 82 0,-5 39 0,-2 70 0,8 106 0,24 97 0,-21-248 0,0 1 0,2-1 0,24 91 0,-27-134 0,-1-7 0,5-15 0,-5 8 0,82-202 0,-37 85 0,76-140 0,-114 251 0,-6 8 0,-11 13 0,6-6 0,1 1 0,-1-1 0,1 0 0,-1 1 0,1-1 0,0 1 0,-1-1 0,1 1 0,0-1 0,0 1 0,0-1 0,0 1 0,1 2 0,-1 5 0,-1 82 0,4 1 0,25 150 0,-25-228 0,1-13 0,5-24 0,-8 20 0,49-158 0,48-279 0,-95 422 0,-1 13 0,-1 0 0,0-1 0,0 1 0,0-1 0,-1 1 0,0-1 0,0 1 0,-1-1 0,-1-8 0,2 14 0,0 0 0,0 0 0,-1-1 0,1 1 0,0 0 0,0 0 0,-1 0 0,1 0 0,0 0 0,0 0 0,0 0 0,-1 0 0,1 0 0,0 0 0,0 0 0,-1 0 0,1 0 0,0 0 0,0 0 0,0 0 0,-1 0 0,1 0 0,0 0 0,0 0 0,-1 0 0,1 1 0,0-1 0,0 0 0,0 0 0,0 0 0,-1 0 0,1 0 0,0 1 0,0-1 0,0 0 0,0 0 0,-1 0 0,1 0 0,0 1 0,0-1 0,0 0 0,0 0 0,0 0 0,0 1 0,0-1 0,0 0 0,0 0 0,0 1 0,0-1 0,0 0 0,0 0 0,0 0 0,0 1 0,0-1 0,0 0 0,0 0 0,0 1 0,-12 64 0,3 1 0,-1 127 0,9-167 0,0 4 0,0-16 0,0 0 0,1-1 0,0 1 0,1 0 0,1-1 0,0 1 0,4 14 0,-6-28 0,0 0 0,0 0 0,1 1 0,-1-1 0,0 0 0,0 0 0,0 0 0,0 0 0,0 0 0,0 1 0,0-1 0,0 0 0,0 0 0,1 0 0,-1 0 0,0 0 0,0 1 0,0-1 0,0 0 0,0 0 0,1 0 0,-1 0 0,0 0 0,0 0 0,0 0 0,0 0 0,1 0 0,-1 0 0,0 0 0,0 0 0,0 0 0,0 0 0,1 0 0,-1 0 0,0 0 0,0 0 0,0 0 0,0 0 0,1 0 0,-1 0 0,0 0 0,0 0 0,0 0 0,0 0 0,1 0 0,-1 0 0,0 0 0,0 0 0,0-1 0,0 1 0,0 0 0,1 0 0,-1 0 0,0 0 0,0 0 0,0-1 0,0 1 0,0 0 0,0 0 0,0 0 0,0 0 0,0-1 0,0 1 0,1 0 0,-1 0 0,0 0 0,0-1 0,9-19 0,21-59 0,26-114 0,2-91 0,-55 261 0,2-2 0,-1 1 0,-1-1 0,-1 0 0,-2-27 0,-1 51 0,1 0 0,0 1 0,0-1 0,0 0 0,-1 0 0,1 0 0,0 0 0,-1 0 0,1 1 0,-1-1 0,1 0 0,-1 0 0,0 1 0,1-1 0,-1 0 0,1 1 0,-1-1 0,0 0 0,-1 0 0,2 1 0,-1 0 0,1 0 0,-1 0 0,1 0 0,-1 0 0,1 0 0,-1 0 0,1 0 0,-1 0 0,1 0 0,-1 0 0,1 1 0,0-1 0,-1 0 0,1 0 0,-1 0 0,1 1 0,-1-1 0,1 0 0,0 1 0,-1-1 0,1 0 0,-1 1 0,1-1 0,0 0 0,-1 1 0,1-1 0,0 1 0,0-1 0,-1 0 0,1 1 0,0-1 0,0 1 0,0-1 0,0 1 0,0-1 0,-1 1 0,1-1 0,0 1 0,0-1 0,0 1 0,0-1 0,1 2 0,-8 31 0,2 1 0,-1 51 0,9 72 0,-3-147 0,0 17 0,1 1 0,2 0 0,1-1 0,1 0 0,11 37 0,-9-53 0,-1-12 0,7-20 0,-9 13 0,37-76 0,34-106 0,16-98 0,-83 263 0,1-6 0,-1 0 0,6-44 0,-16 62 0,-1 14 0,0 9 0,0 80 0,3 1 0,4-1 0,26 145 0,-28-217 0,-1-12 0,-1 0 0,1 0 0,0 0 0,1 0 0,-1-1 0,1 1 0,0 0 0,6 9 0,-8-14 0,3 2 0,2-10 0,12-38 0,18-74 0,3-55 0,-38 172 0,46-264 0,-40 214 0,-2 0 0,-3-1 0,-5-59 0,3 103 0,-4-28 0,4 35 0,1-1 0,-1 1 0,1 0 0,-1 0 0,0-1 0,0 1 0,0 0 0,0 0 0,-1 0 0,1 0 0,-1 1 0,-1-4 0,2 5 0,1 0 0,0 0 0,0-1 0,-1 1 0,1 0 0,0 0 0,0 0 0,-1 0 0,1-1 0,0 1 0,-1 0 0,1 0 0,0 0 0,-1 0 0,1 0 0,0 0 0,-1 0 0,1 0 0,0 0 0,-1 0 0,1 0 0,0 0 0,-1 0 0,1 0 0,0 0 0,-1 0 0,1 0 0,0 0 0,0 1 0,-1-1 0,1 0 0,0 0 0,-1 0 0,1 0 0,0 1 0,0-1 0,-1 0 0,1 0 0,0 1 0,0-1 0,0 0 0,-1 0 0,1 1 0,0-1 0,0 0 0,0 1 0,0-1 0,0 0 0,0 1 0,-1-1 0,1 0 0,0 0 0,0 1 0,0-1 0,0 1 0,-3 24 0,3-21 0,-6 144 0,7-1 0,33 257 0,-30-376 0,-2-6 0,1 0 0,1 0 0,1-1 0,14 38 0,-19-58 0,0 0 0,0-1 0,0 0 0,0 1 0,0-1 0,0 0 0,0 0 0,0 1 0,0-1 0,0 0 0,0 0 0,0 1 0,0-1 0,0 0 0,0 0 0,1 1 0,-1-1 0,0 0 0,0 0 0,0 1 0,0-1 0,0 0 0,1 0 0,-1 0 0,0 1 0,0-1 0,1 0 0,-1 0 0,0 0 0,0 0 0,0 0 0,1 1 0,-1-1 0,0 0 0,0 0 0,1 0 0,-1 0 0,0 0 0,1 0 0,-1 0 0,0 0 0,0 0 0,1 0 0,-1 0 0,0 0 0,0 0 0,1 0 0,-1 0 0,0 0 0,0 0 0,1-1 0,-1 1 0,0 0 0,0 0 0,1 0 0,-1 0 0,0 0 0,0-1 0,0 1 0,1 0 0,-1 0 0,0 0 0,0-1 0,0 1 0,0 0 0,1 0 0,-1-1 0,45-78 0,66-159 0,-106 224 0,103-256 0,-80 191 0,25-122 0,-51 194 0,-1 4 0,-1 1 0,1-1 0,0 0 0,-1 1 0,1-1 0,-1 0 0,0 1 0,0-1 0,0 0 0,0 1 0,-1-1 0,1 1 0,-2-6 0,2 8 0,0 0 0,0 0 0,-1 0 0,1 0 0,0 0 0,0-1 0,0 1 0,0 0 0,0 0 0,-1 0 0,1 0 0,0 0 0,0 0 0,0 0 0,0 0 0,-1 0 0,1 0 0,0 0 0,0 0 0,0 0 0,0 0 0,-1 0 0,1 0 0,0 0 0,0 0 0,0 0 0,0 0 0,0 0 0,-1 0 0,1 1 0,0-1 0,0 0 0,0 0 0,0 0 0,0 0 0,0 0 0,-1 0 0,1 0 0,0 1 0,0-1 0,-6 11 0,-3 24 0,0 1 0,-4 57 0,2 76 0,10-149 0,15 584 0,-11-587 0,-3-17 0,0 0 0,0 0 0,0 0 0,0 0 0,0 0 0,0 0 0,0 1 0,0-1 0,0 0 0,0 0 0,0 0 0,0 0 0,0 0 0,0 0 0,1 0 0,-1 0 0,0 0 0,0 0 0,0 0 0,0 0 0,0 0 0,0 1 0,0-1 0,0 0 0,1 0 0,-1 0 0,0 0 0,0 0 0,0 0 0,0 0 0,0 0 0,0 0 0,0 0 0,1 0 0,-1 0 0,0 0 0,0 0 0,0-1 0,0 1 0,0 0 0,0 0 0,0 0 0,0 0 0,1 0 0,-1 0 0,0 0 0,0 0 0,0 0 0,0 0 0,0 0 0,0 0 0,0 0 0,0-1 0,0 1 0,0 0 0,13-28 0,-9 20 0,76-199 0,63-249 0,-136 431 0,-4 16 0,0 0 0,-1 0 0,0 1 0,-1-2 0,0 1 0,0 0 0,-1-11 0,0 19 0,0 1 0,0 0 0,0 0 0,0 0 0,0 0 0,0 0 0,0 0 0,0-1 0,0 1 0,0 0 0,0 0 0,0 0 0,0 0 0,0 0 0,-1 0 0,1-1 0,0 1 0,0 0 0,0 0 0,0 0 0,0 0 0,0 0 0,0 0 0,0 0 0,0 0 0,0 0 0,0-1 0,-1 1 0,1 0 0,0 0 0,0 0 0,0 0 0,0 0 0,0 0 0,0 0 0,0 0 0,-1 0 0,1 0 0,0 0 0,0 0 0,0 0 0,0 0 0,0 0 0,0 0 0,0 0 0,-1 0 0,1 0 0,0 0 0,0 0 0,0 0 0,0 0 0,0 0 0,0 0 0,-1 0 0,1 0 0,0 0 0,0 0 0,0 1 0,0-1 0,0 0 0,-6 11 0,-4 91 0,5 162 0,5-198 0,0-37 0,0 59 0,17 143 0,-12-215 0,-5-16 0,0 0 0,0 0 0,0 0 0,0 0 0,0 0 0,0 1 0,0-1 0,0 0 0,0 0 0,0 0 0,1 0 0,-1 0 0,0 0 0,0 0 0,0 1 0,0-1 0,0 0 0,0 0 0,0 0 0,1 0 0,-1 0 0,0 0 0,0 0 0,0 0 0,0 0 0,0 0 0,0 0 0,1 0 0,-1 0 0,0 0 0,0 0 0,0 0 0,0 0 0,0 0 0,1 0 0,-1 0 0,0 0 0,0 0 0,0 0 0,0 0 0,0 0 0,1 0 0,-1 0 0,0 0 0,0-1 0,15-27 0,182-589 0,-188 581 0,-3 17 0,-1 0 0,0-1 0,-2 0 0,0 0 0,0-26 0,-3 45 0,0 1 0,0-1 0,0 1 0,0-1 0,0 1 0,-1 0 0,1-1 0,0 1 0,0-1 0,0 1 0,0-1 0,0 1 0,-1 0 0,1-1 0,0 1 0,0-1 0,0 1 0,-1 0 0,1-1 0,0 1 0,-1 0 0,1-1 0,0 1 0,-1 0 0,1 0 0,-1-1 0,1 1 0,0 0 0,-1 0 0,1 0 0,-1-1 0,0 2 0,1-1 0,-1 0 0,1 0 0,-1 1 0,1-1 0,-1 0 0,1 1 0,-1-1 0,1 1 0,-1-1 0,1 1 0,-1-1 0,1 0 0,0 1 0,-1 0 0,1-1 0,0 1 0,0-1 0,-1 1 0,1-1 0,0 1 0,0 0 0,0-1 0,0 1 0,0-1 0,-1 1 0,1 0 0,0-1 0,1 2 0,-6 44 0,2 92 0,17 49 0,-11-157 0,22 198 0,-14-156 0,24 81 0,-35-152 0,6 15 0,-6-16 0,0 1 0,0-1 0,0 0 0,0 0 0,0 1 0,0-1 0,0 0 0,0 0 0,0 0 0,0 1 0,1-1 0,-1 0 0,0 0 0,0 0 0,0 1 0,0-1 0,1 0 0,-1 0 0,0 0 0,0 0 0,0 0 0,1 1 0,-1-1 0,0 0 0,0 0 0,0 0 0,1 0 0,-1 0 0,0 0 0,0 0 0,1 0 0,-1 0 0,0 0 0,0 0 0,1 0 0,-1 0 0,0 0 0,0 0 0,1 0 0,-1 0 0,0 0 0,0 0 0,1 0 0,-1 0 0,0 0 0,0-1 0,0 1 0,1 0 0,-1 0 0,0 0 0,0 0 0,0-1 0,0 1 0,1 0 0,-1 0 0,0 0 0,0-1 0,0 1 0,50-75 0,58-119 0,-112 205 0,0 1 0,1 0 0,1-1 0,0 1 0,0 14 0,-4 78 0,5-85 0,1 186 0,3-161 0,1-1 0,19 74 0,-22-111 0,1 1 0,0-1 0,0 0 0,0 1 0,1-1 0,0 0 0,0 0 0,5 5 0,-8-11 0,1 1 0,0-1 0,-1 1 0,1-1 0,0 1 0,0-1 0,-1 1 0,1-1 0,0 0 0,0 0 0,-1 1 0,1-1 0,0 0 0,0 0 0,0 0 0,0 0 0,-1 0 0,1 0 0,0 0 0,0 0 0,0 0 0,0 0 0,-1 0 0,1-1 0,0 1 0,0 0 0,-1-1 0,1 1 0,0 0 0,0-1 0,-1 1 0,2-2 0,25-19 0,-24 18 0,48-48 0,66-88 0,-27 29 0,-93 116 0,1 0 0,0 0 0,0 1 0,0-1 0,1 0 0,0 1 0,0-1 0,0 10 0,0 0 0,-5 39 0,2 1 0,3 0 0,3 0 0,2 0 0,20 104 0,-23-157 0,0 3 0,0 0 0,1 0 0,0 0 0,0-1 0,1 1 0,-1 0 0,7 9 0,-8-14 0,-1-1 0,1 0 0,-1 1 0,1-1 0,-1 1 0,1-1 0,-1 0 0,1 0 0,-1 1 0,1-1 0,0 0 0,-1 0 0,1 0 0,-1 0 0,1 1 0,0-1 0,-1 0 0,1 0 0,-1 0 0,1 0 0,0-1 0,-1 1 0,1 0 0,-1 0 0,1 0 0,-1 0 0,1 0 0,0-1 0,-1 1 0,1 0 0,-1-1 0,1 1 0,-1 0 0,1-1 0,-1 1 0,1-1 0,0 0 0,19-20 0,-18 19 0,22-31 0,-1-1 0,-1-2 0,-3 0 0,0-1 0,-2 0 0,15-55 0,-30 88 0,5-18 0,-7 21 0,0 0 0,1 0 0,-1 1 0,0-1 0,0 0 0,0 0 0,0 0 0,0 1 0,0-1 0,0 0 0,0 0 0,0 1 0,0-1 0,0 0 0,0 0 0,0 0 0,-1 1 0,1-1 0,0 0 0,-1 0 0,1 1 0,-1 0 0,1 0 0,0 0 0,0 0 0,0 0 0,-1 0 0,1 0 0,0 0 0,0 0 0,-1 0 0,1 0 0,0 0 0,0 0 0,-1 0 0,1 0 0,0 0 0,0 0 0,0 0 0,-1 0 0,1 1 0,0-1 0,0 0 0,0 0 0,0 0 0,-1 0 0,1 1 0,0-1 0,0 0 0,0 0 0,0 0 0,0 1 0,0-1 0,-1 0 0,1 0 0,0 0 0,0 1 0,0-1 0,0 0 0,0 0 0,0 1 0,0-1 0,0 0 0,0 0 0,-9 23 0,1 0 0,0 0 0,2 1 0,-4 28 0,-6 98 0,10-89 0,4 0 0,2-1 0,2 1 0,14 77 0,-15-132 0,-1-3 0,1 0 0,0 0 0,-1 0 0,1 0 0,0 0 0,0 0 0,1 0 0,-1 0 0,1 0 0,1 2 0,-3-5 0,1 1 0,-1-1 0,0 0 0,0 0 0,0 0 0,1 0 0,-1 0 0,0 0 0,0 0 0,1 0 0,-1 0 0,0 0 0,0 0 0,1 0 0,-1 0 0,0 0 0,0 0 0,1 0 0,-1 0 0,0 0 0,0 0 0,0 0 0,1 0 0,-1 0 0,0 0 0,0 0 0,1 0 0,-1 0 0,0-1 0,0 1 0,0 0 0,1 0 0,-1 0 0,0 0 0,0-1 0,0 1 0,0 0 0,0 0 0,1 0 0,-1-1 0,0 1 0,9-13 0,-8 10 0,36-69 0,-3-2 0,27-84 0,-52 134 0,74-215 0,-60 164 0,16-95 0,-38 163 0,0 5 0,0-1 0,-1 1 0,1 0 0,-1 0 0,0-1 0,0 1 0,0 0 0,0-1 0,0 1 0,0 0 0,0 0 0,-1-1 0,-1-3 0,2 6 0,-1 0 0,0 0 0,1 0 0,-1 0 0,1 0 0,-1 0 0,1 0 0,-1 0 0,0 1 0,1-1 0,-1 0 0,1 0 0,-1 0 0,1 1 0,-1-1 0,1 0 0,-1 1 0,1-1 0,-1 0 0,1 1 0,0-1 0,-1 1 0,1-1 0,-1 1 0,1-1 0,0 1 0,0-1 0,-1 1 0,1-1 0,0 1 0,0-1 0,-1 1 0,1-1 0,0 1 0,0 0 0,0-1 0,0 1 0,0 0 0,-10 75 0,0 145 0,8-133 0,-38 596 0,36-628 0,4-52 0,0 0 0,0-1 0,0 1 0,0 0 0,1 0 0,1 7 0,6-25 0,0 1 0,9-27 0,-6 15 0,63-148 0,65-229 0,-133 383 0,-3 10 0,-1 0 0,1 0 0,-1 0 0,-1 0 0,0-1 0,0-13 0,-1 24 0,0-1 0,-1 0 0,1 1 0,0-1 0,0 0 0,0 1 0,0-1 0,-1 0 0,1 1 0,0-1 0,0 0 0,-1 1 0,1-1 0,0 0 0,-1 0 0,1 0 0,0 1 0,-1-1 0,1 0 0,0 0 0,-1 0 0,1 0 0,0 0 0,-1 1 0,1-1 0,-1 0 0,1 0 0,0 0 0,-1 0 0,1 0 0,-1 0 0,1 0 0,0 0 0,-1 0 0,1-1 0,0 1 0,-1 0 0,1 0 0,0 0 0,-1 0 0,1-1 0,0 1 0,-1 0 0,1 0 0,0 0 0,-1-1 0,1 1 0,0 0 0,0 0 0,-1-1 0,1 1 0,0 0 0,0-1 0,-1 1 0,1 0 0,0-1 0,0 1 0,0-1 0,0 1 0,0 0 0,0-1 0,0 1 0,0 0 0,0-1 0,0 1 0,0-1 0,0 1 0,0-1 0,-8 17 0,2 1 0,0-1 0,1 1 0,0 0 0,-4 33 0,5-22 0,-21 127 0,8 0 0,6 1 0,7 1 0,17 165 0,-12-313 0,-1-7 0,0 0 0,0 0 0,0 0 0,0 0 0,1 0 0,-1 0 0,1 1 0,-1-1 0,1 0 0,1 2 0,1-9 0,32-82 0,24-92 0,-35 100 0,-12 41 0,141-517 0,-150 543 0,-2 6 0,0 0 0,0 0 0,0 1 0,0-1 0,-1-11 0,0 17 0,0 0 0,0 0 0,0-1 0,0 1 0,0 0 0,0 0 0,0 0 0,0 0 0,0 0 0,-1-1 0,1 1 0,0 0 0,0 0 0,0 0 0,0 0 0,0 0 0,0 0 0,0-1 0,0 1 0,0 0 0,0 0 0,0 0 0,0 0 0,-1 0 0,1 0 0,0 0 0,0 0 0,0 0 0,0 0 0,0-1 0,0 1 0,0 0 0,-1 0 0,1 0 0,0 0 0,0 0 0,0 0 0,0 0 0,0 0 0,-1 0 0,1 0 0,0 0 0,0 0 0,0 0 0,0 0 0,0 0 0,0 0 0,-1 0 0,1 0 0,0 1 0,0-1 0,0 0 0,-5 11 0,-5 408 0,10-351 0,0-48 0,-1 69 0,3 0 0,17 104 0,-17-186 0,-2-5 0,0 0 0,0 1 0,1-1 0,-1 0 0,1 1 0,0-1 0,0 0 0,0 0 0,0 0 0,2 3 0,1-7 0,9-19 0,-1 0 0,-1 0 0,9-26 0,-2 7 0,38-83 0,79-254 0,-131 364 0,-3 9 0,1 0 0,-1 0 0,0-1 0,0 1 0,-1 0 0,1 0 0,-1-1 0,0 1 0,0 0 0,-1-5 0,1 8 0,0 1 0,0 0 0,0 0 0,0-1 0,0 1 0,-1 0 0,1 0 0,0 0 0,0-1 0,0 1 0,0 0 0,-1 0 0,1 0 0,0 0 0,0 0 0,0-1 0,-1 1 0,1 0 0,0 0 0,0 0 0,0 0 0,-1 0 0,1 0 0,0 0 0,0 0 0,-1 0 0,1 0 0,0 0 0,0 0 0,-1 0 0,1 0 0,0 0 0,0 0 0,-1 0 0,1 0 0,0 0 0,0 0 0,-1 0 0,1 0 0,-1 1 0,0-1 0,1 1 0,-1-1 0,1 0 0,-1 1 0,0-1 0,1 1 0,-1-1 0,1 1 0,0 0 0,-1-1 0,1 1 0,-1-1 0,1 1 0,0 0 0,-1-1 0,1 1 0,0 1 0,-8 39 0,1 0 0,3 0 0,1 63 0,2-49 0,0-14 0,-2 357 0,3-394 91,0-3-203,0 0 0,0 0 0,0 1 0,0-1 0,0 0 0,1 0 0,-1 1 0,0-1 0,1 0 0,-1 0 0,0 1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9:45:12.445"/>
    </inkml:context>
    <inkml:brush xml:id="br0">
      <inkml:brushProperty name="width" value="0.05" units="cm"/>
      <inkml:brushProperty name="height" value="0.05" units="cm"/>
      <inkml:brushProperty name="color" value="#004F8B"/>
    </inkml:brush>
  </inkml:definitions>
  <inkml:trace contextRef="#ctx0" brushRef="#br0">1 2154 24575,'27'-193'0,"82"-442"0,114-553 0,-222 1176 0,1-1 0,1 1 0,0 0 0,1 0 0,0 0 0,6-12 0,-8 21 0,-1 1 0,0-1 0,1 1 0,0-1 0,-1 1 0,1-1 0,0 1 0,1 0 0,-1 0 0,0 0 0,0 0 0,1 1 0,-1-1 0,1 1 0,-1-1 0,1 1 0,0 0 0,0 0 0,0 0 0,-1 0 0,1 1 0,0-1 0,0 1 0,0-1 0,0 1 0,0 0 0,0 0 0,0 1 0,0-1 0,0 1 0,4 0 0,-2 1 0,0 0 0,0 0 0,0 1 0,0 0 0,0-1 0,-1 1 0,0 1 0,1-1 0,-1 1 0,0 0 0,-1 0 0,1 0 0,4 7 0,4 7 0,-1 0 0,9 21 0,-16-32 0,25 58 0,-2 0 0,22 88 0,23 146 0,-41-159 0,28 141 0,16 71 0,-51-274 0,3-1 0,75 145 0,-100-223 0,1-7 0,1-10 0,31-469 0,-30 369 0,-1-828 0,-6 927 0,1 14 0,1-1 0,-1 0 0,1 1 0,-1-1 0,2 0 0,-1 1 0,3-11 0,-3 15 0,0 1 0,1 0 0,-1-1 0,0 1 0,1 0 0,-1 0 0,0 0 0,1-1 0,-1 1 0,1 0 0,-1 0 0,0 0 0,1 0 0,-1 0 0,1 0 0,-1 0 0,0 0 0,1 0 0,-1 0 0,1 0 0,-1 0 0,1 0 0,-1 0 0,0 0 0,1 0 0,-1 0 0,1 0 0,-1 1 0,0-1 0,1 0 0,-1 0 0,0 1 0,1-1 0,-1 0 0,0 0 0,1 1 0,-1-1 0,18 13 0,-17-11 0,13 10 0,-2 1 0,0 0 0,0 0 0,-1 2 0,-1-1 0,0 1 0,-2 1 0,15 31 0,-5 2 0,23 90 0,38 375 0,-40-206 0,2-11 0,-41-298 0,0 1 0,0 0 0,0 0 0,0 0 0,0 0 0,0 0 0,0 0 0,0 0 0,0-1 0,0 1 0,0 0 0,0 0 0,0 0 0,0 0 0,0 0 0,0 0 0,0 0 0,0 0 0,0-1 0,0 1 0,0 0 0,0 0 0,1 0 0,-1 0 0,0 0 0,0 0 0,0 0 0,0 0 0,0 0 0,0 0 0,0 0 0,0 0 0,1-1 0,-1 1 0,0 0 0,0 0 0,0 0 0,0 0 0,0 0 0,0 0 0,0 0 0,1 0 0,-1 0 0,0 0 0,0 0 0,0 0 0,0 0 0,0 0 0,0 0 0,0 1 0,1-1 0,-1 0 0,0 0 0,0 0 0,0 0 0,0 0 0,0 0 0,0 0 0,0 0 0,0 0 0,0 0 0,1 0 0,-1 0 0,0 1 0,0-1 0,0 0 0,6-11 0,12-43 0,-2 0 0,11-66 0,-13 57 0,72-310 0,61-294 0,-140 688 0,0 21 0,27 223 0,30 169 0,-3-119 0,-38-229 0,-8-121 0,86-443 0,-83 378 0,5-46 0,-8 43 0,40-140 0,-53 236 0,9-26 0,-10 32 0,0-1 0,-1 1 0,1-1 0,0 1 0,0-1 0,0 1 0,0 0 0,0 0 0,0-1 0,0 1 0,0 0 0,0 0 0,1 0 0,-1 0 0,0 0 0,4-1 0,2 19 0,84 359 0,-44-159 0,-36-175 0,-3 1 0,7 78 0,5-153 0,66-225 0,-53 147 0,74-257 0,-107 366 0,0 0 0,0 1 0,0-1 0,1 0 0,-1 0 0,0 1 0,0-1 0,1 0 0,-1 1 0,0-1 0,1 0 0,-1 1 0,1-1 0,-1 0 0,0 1 0,1-1 0,0 1 0,-1-1 0,1 1 0,-1-1 0,2 0 0,-2 2 0,1-1 0,-1 0 0,1 0 0,-1 1 0,0-1 0,1 1 0,-1-1 0,1 0 0,-1 1 0,0-1 0,1 1 0,-1-1 0,0 1 0,0-1 0,1 1 0,-1-1 0,0 1 0,0-1 0,0 1 0,0 0 0,8 38 0,-8-38 0,29 287 0,-6-40 0,-12-166 0,23 81 0,-28-126 0,-4-27 0,0 1 0,6 20 0,-8-31 0,0 0 0,0 0 0,0 0 0,0 0 0,1 1 0,-1-1 0,0 0 0,0 0 0,0 0 0,0 0 0,1 1 0,-1-1 0,0 0 0,0 0 0,0 0 0,1 0 0,-1 0 0,0 0 0,0 0 0,0 0 0,1 0 0,-1 0 0,0 0 0,0 0 0,1 0 0,-1 0 0,0 0 0,0 0 0,0 0 0,1 0 0,-1 0 0,0 0 0,0 0 0,1 0 0,-1 0 0,0 0 0,0 0 0,0 0 0,1-1 0,-1 1 0,0 0 0,0 0 0,0 0 0,0 0 0,1 0 0,-1-1 0,9-8 0,4-9 0,-1 1 0,-1-2 0,14-32 0,19-64 0,-33 84 0,-2 7 0,25-66 0,-5 0 0,24-125 0,-50 178 0,-2-43 0,-1 77 0,76 474 0,-54-367 0,-8-38 0,10 60 0,-14-155 0,2-24 0,17-113 0,87-398 0,-106 540 0,-10 24 0,0 0 0,0 0 0,0 0 0,0-1 0,0 1 0,0 0 0,1 0 0,-1 0 0,0 0 0,0 0 0,0 0 0,0 0 0,0 0 0,0 0 0,0-1 0,1 1 0,-1 0 0,0 0 0,0 0 0,0 0 0,0 0 0,0 0 0,0 0 0,1 0 0,-1 0 0,0 0 0,0 0 0,0 0 0,0 0 0,0 0 0,1 0 0,-1 0 0,0 0 0,0 0 0,0 0 0,0 1 0,0-1 0,0 0 0,1 0 0,-1 0 0,0 0 0,0 0 0,0 0 0,0 0 0,0 0 0,0 0 0,5 15 0,1 21 0,13 83 0,34 115 0,-37-181 0,18 59 0,27 161 0,-61-256 0,0-13 0,0-1 0,0 0 0,0 1 0,0-1 0,1 0 0,1 6 0,-1-10 0,0 0 0,0 0 0,0 0 0,0 0 0,0 0 0,0 0 0,-1-1 0,1 1 0,0 0 0,-1 0 0,1-1 0,-1 1 0,1-2 0,32-86 0,25-110 0,-39 123 0,3 1 0,56-125 0,-78 199 0,0 1 0,0 0 0,1 0 0,-1 0 0,0 0 0,0 0 0,0 0 0,0 0 0,0 0 0,0 0 0,0 0 0,0 0 0,1 0 0,-1 0 0,0 0 0,0 0 0,0 0 0,0 0 0,0 0 0,0 0 0,0 0 0,0 0 0,0 0 0,1 0 0,-1 0 0,0 0 0,0 0 0,0 0 0,0 0 0,0 0 0,0 1 0,0-1 0,0 0 0,0 0 0,0 0 0,1 0 0,-1 0 0,0 0 0,0 0 0,0 0 0,0 0 0,0 0 0,0 1 0,0-1 0,0 0 0,0 0 0,0 0 0,0 0 0,0 0 0,0 0 0,0 0 0,0 0 0,0 1 0,0-1 0,0 0 0,0 0 0,0 0 0,0 0 0,5 15 0,8 32 0,-5-15 0,42 129 0,26 87 0,-75-243 0,4 13 0,-1-15 0,2-10 0,7-24 0,-2 0 0,-1-1 0,10-56 0,-6 25 0,-2 12 0,-6 19 0,2-1 0,1 1 0,2 0 0,21-43 0,-32 75 0,0-1 0,0 1 0,0 0 0,0 0 0,1-1 0,-1 1 0,0 0 0,0 0 0,0 0 0,1-1 0,-1 1 0,0 0 0,0 0 0,1 0 0,-1 0 0,0-1 0,1 1 0,-1 0 0,0 0 0,0 0 0,1 0 0,-1 0 0,0 0 0,1 0 0,-1 0 0,0 0 0,1 0 0,-1 0 0,0 0 0,0 0 0,1 0 0,-1 0 0,0 0 0,1 1 0,12 8 0,11 21 0,-22-28 0,33 50 0,-1 3 0,-4 0 0,36 87 0,-66-141 0,0-1 0,0 0 0,0 0 0,0 1 0,0-1 0,1 0 0,-1 0 0,0 1 0,0-1 0,0 0 0,1 0 0,-1 1 0,0-1 0,0 0 0,0 0 0,1 0 0,-1 0 0,0 1 0,1-1 0,-1 0 0,0 0 0,0 0 0,1 0 0,-1 0 0,0 0 0,1 0 0,-1 0 0,0 0 0,0 0 0,1 0 0,-1 0 0,0 0 0,1 0 0,-1 0 0,1 0 0,12-8 0,8-15 0,-20 22 0,18-25 0,-1-2 0,27-57 0,-30 55 0,1 1 0,35-50 0,-50 77 0,0 1 0,0 0 0,0 0 0,0 0 0,0 0 0,0-1 0,0 1 0,0 0 0,1 1 0,-1-1 0,0 0 0,1 0 0,-1 1 0,3-2 0,-4 2 0,1 1 0,0-1 0,0 0 0,-1 0 0,1 1 0,0-1 0,0 1 0,-1-1 0,1 1 0,0-1 0,-1 1 0,1-1 0,-1 1 0,1 0 0,0-1 0,-1 1 0,0 0 0,1-1 0,-1 1 0,1 0 0,-1 0 0,0-1 0,1 1 0,-1 0 0,0 0 0,0 0 0,0 0 0,19 55 0,18 48 0,-32-92 0,1 0 0,0 0 0,1-1 0,0 0 0,1 0 0,9 10 0,-15-19 0,1 1 0,0-1 0,-1 1 0,1-1 0,0 0 0,0 0 0,1 0 0,-1-1 0,0 1 0,0-1 0,1 1 0,-1-1 0,1 0 0,-1-1 0,1 1 0,0 0 0,4-1 0,-3 0 0,1-1 0,-1 0 0,1 0 0,-1 0 0,1-1 0,-1 0 0,0 0 0,0 0 0,0 0 0,6-5 0,7-5 0,0-2 0,-1-1 0,-1 0 0,20-23 0,-35 37 0,24-29 0,-17 19 0,0 1 0,1 1 0,14-14 0,-22 23 0,-1 0 0,1 0 0,-1 0 0,1 0 0,-1 0 0,1 0 0,-1 0 0,1 0 0,-1 0 0,1 0 0,-1 0 0,1 0 0,-1 1 0,1-1 0,-1 0 0,1 0 0,-1 0 0,1 1 0,-1-1 0,0 0 0,1 1 0,-1-1 0,1 0 0,-1 1 0,0-1 0,1 0 0,-1 1 0,0-1 0,0 1 0,1-1 0,-1 0 0,0 1 0,0-1 0,1 2 0,11 20 0,-11-18 0,18 39 0,-14-30 0,0-1 0,1 1 0,1-1 0,11 17 0,-17-28 0,-1-1 0,1 1 0,-1-1 0,1 1 0,0 0 0,-1-1 0,1 1 0,0-1 0,-1 0 0,1 1 0,0-1 0,0 0 0,-1 1 0,1-1 0,0 0 0,0 0 0,0 1 0,-1-1 0,1 0 0,0 0 0,0 0 0,0 0 0,1 0 0,0-1 0,1 0 0,-1 1 0,0-1 0,0 0 0,0 0 0,0 0 0,0-1 0,0 1 0,1-2 0,6-4 0,-1-1 0,13-17 0,-17 20 0,8-11 0,-9 11 0,0 1 0,0 0 0,1 0 0,-1 0 0,1 0 0,0 0 0,0 1 0,0 0 0,8-6 0,-11 9 0,-1 1 0,1-1 0,0 0 0,-1 0 0,1 0 0,0 1 0,-1-1 0,1 0 0,-1 1 0,1-1 0,-1 0 0,1 1 0,-1-1 0,1 1 0,-1-1 0,1 1 0,-1-1 0,1 1 0,-1-1 0,0 1 0,1 0 0,-1-1 0,0 1 0,1 1 0,10 21 0,-8-17 0,1 3 0,1 0 0,0 0 0,1 0 0,0-1 0,0 0 0,1 0 0,-1-1 0,11 9 0,-14-14 0,0 0 0,0 0 0,0 0 0,1 0 0,-1-1 0,0 1 0,1-1 0,-1 0 0,1 0 0,-1 0 0,1 0 0,-1-1 0,1 0 0,0 1 0,-1-1 0,1-1 0,-1 1 0,1 0 0,0-1 0,-1 0 0,1 0 0,-1 0 0,1 0 0,-1 0 0,0-1 0,6-3 0,0-1 0,0-1 0,0 0 0,-1-1 0,1 0 0,-2 0 0,1-1 0,-1 0 0,9-17 0,22-24 0,-37 49 0,-1 1 0,0 0 0,1-1 0,-1 1 0,1 0 0,-1 0 0,0-1 0,1 1 0,-1 0 0,1 0 0,-1 0 0,1 0 0,-1 0 0,1 0 0,-1-1 0,0 1 0,1 0 0,-1 0 0,1 0 0,-1 1 0,1-1 0,-1 0 0,1 0 0,-1 0 0,1 0 0,-1 0 0,1 0 0,-1 1 0,0-1 0,1 0 0,-1 0 0,1 1 0,-1-1 0,0 0 0,1 1 0,-1-1 0,0 0 0,1 1 0,-1-1 0,0 0 0,0 1 0,1-1 0,-1 1 0,0-1 0,0 1 0,0-1 0,0 0 0,1 2 0,13 30 0,-9-20 0,-4-11 0,1 5 0,2 1 0,-1-1 0,1 0 0,0 0 0,1 0 0,4 5 0,-8-10 0,1 0 0,-1 0 0,0 0 0,1 0 0,-1-1 0,1 1 0,-1 0 0,1 0 0,-1-1 0,1 1 0,-1-1 0,1 0 0,0 1 0,-1-1 0,1 0 0,0 0 0,-1 0 0,1 0 0,-1 0 0,1-1 0,0 1 0,-1 0 0,1-1 0,-1 1 0,1-1 0,-1 1 0,1-1 0,-1 0 0,1 0 0,-1 0 0,1 0 0,0-1 0,8-5 0,-1-1 0,12-14 0,18-15 0,-36 35 0,1-1 0,-1 1 0,0 0 0,1 0 0,-1 1 0,1-1 0,-1 0 0,1 1 0,0 0 0,5-1 0,-8 2 0,0 0 0,0 0 0,0 1 0,0-1 0,0 0 0,0 0 0,0 1 0,0-1 0,0 1 0,0-1 0,0 1 0,0-1 0,0 1 0,-1-1 0,1 1 0,0 0 0,0-1 0,-1 1 0,1 0 0,0 0 0,-1 0 0,1 1 0,13 23 0,-11-18 0,18 40 0,-15-33 0,0 0 0,0 0 0,2 0 0,0-1 0,10 13 0,-17-25 0,-1 0 0,1 0 0,0-1 0,-1 1 0,1 0 0,0-1 0,0 1 0,0 0 0,-1-1 0,1 1 0,0-1 0,0 0 0,0 1 0,0-1 0,0 0 0,0 1 0,0-1 0,0 0 0,0 0 0,0 0 0,0 0 0,0 0 0,0 0 0,0 0 0,1 0 0,0-1 0,0 0 0,-1 0 0,1 0 0,0 0 0,0 0 0,0 0 0,-1-1 0,1 1 0,-1 0 0,1-1 0,1-2 0,4-5 0,0-1 0,-1-1 0,7-13 0,-10 18 0,6-12 0,18-31 0,-25 45 0,1 0 0,-1 0 0,1 1 0,0-1 0,1 1 0,-1 0 0,0 0 0,1 0 0,6-3 0,-9 5 0,0 1 0,0 0 0,0 0 0,0 0 0,0-1 0,0 1 0,0 0 0,0 0 0,0 1 0,0-1 0,0 0 0,0 0 0,0 0 0,0 1 0,0-1 0,0 0 0,0 1 0,0-1 0,0 1 0,0-1 0,0 1 0,0 0 0,0-1 0,0 1 0,-1 0 0,1 0 0,1 1 0,20 26 0,-19-24 0,26 47 0,-24-41 0,0 1 0,1-1 0,1 0 0,-1-1 0,1 1 0,1-1 0,14 13 0,-21-21 0,1 0 0,-1 0 0,1 0 0,0 0 0,0 0 0,-1 0 0,1 0 0,0-1 0,0 1 0,0-1 0,0 1 0,0-1 0,0 0 0,0 0 0,0 0 0,0 0 0,0 0 0,0 0 0,0-1 0,2 0 0,0 0 0,-1 0 0,1-1 0,0 0 0,-1 0 0,1 0 0,-1 0 0,0-1 0,0 1 0,4-5 0,4-5 0,-1-1 0,0 0 0,14-25 0,9-32 0,-23 48 0,22-39 0,-32 60 0,0 1 0,1 0 0,-1 0 0,0-1 0,1 1 0,-1 0 0,0 0 0,1 0 0,-1-1 0,0 1 0,1 0 0,-1 0 0,0 0 0,1 0 0,-1 0 0,0 0 0,1 0 0,-1 0 0,0 0 0,1 0 0,-1 0 0,1 0 0,-1 0 0,0 0 0,1 0 0,-1 0 0,0 0 0,1 0 0,-1 0 0,0 0 0,1 1 0,-1-1 0,0 0 0,1 0 0,-1 0 0,0 1 0,0-1 0,1 0 0,-1 0 0,0 1 0,0-1 0,1 0 0,-1 1 0,0-1 0,0 0 0,0 1 0,1-1 0,-1 0 0,0 1 0,0-1 0,0 1 0,13 23 0,-11-19 0,51 117 0,-53-121 0,0-1 0,0 1 0,0-1 0,1 0 0,-1 1 0,0-1 0,0 1 0,0-1 0,1 0 0,-1 1 0,0-1 0,0 0 0,1 1 0,-1-1 0,0 0 0,1 0 0,-1 1 0,0-1 0,1 0 0,-1 0 0,0 0 0,1 1 0,-1-1 0,1 0 0,-1 0 0,0 0 0,1 0 0,-1 0 0,1 0 0,-1 0 0,1 0 0,0 0 0,11-10 0,8-27 0,-17 31 0,0-1 0,-2 4 0,0 0 0,1 0 0,-1 0 0,0 0 0,1 0 0,0 1 0,0-1 0,0 0 0,0 1 0,0 0 0,0-1 0,1 1 0,5-3 0,-7 5 0,0 1 0,0 0 0,0 0 0,0-1 0,0 1 0,0 0 0,0 0 0,0 0 0,0 0 0,0 1 0,0-1 0,0 0 0,-1 0 0,1 0 0,0 1 0,-1-1 0,1 0 0,-1 3 0,2-1 0,24 57 0,-18-40 0,1 1 0,1-1 0,0-1 0,14 19 0,-23-37 0,-1 0 0,1-1 0,-1 1 0,1 0 0,-1-1 0,1 1 0,0-1 0,-1 1 0,1-1 0,0 1 0,0-1 0,-1 1 0,1-1 0,0 0 0,0 1 0,0-1 0,0 0 0,-1 0 0,1 0 0,0 1 0,0-1 0,0 0 0,0 0 0,0 0 0,0 0 0,1-1 0,0 0 0,0 1 0,0-1 0,0 0 0,0 0 0,0-1 0,-1 1 0,1 0 0,0-1 0,0 1 0,1-3 0,5-5 0,-1 0 0,0-1 0,5-10 0,-11 18 0,39-80 0,-29 56 0,1 0 0,17-26 0,-28 52 0,-1 0 0,0 0 0,0 0 0,1 0 0,-1 0 0,0 0 0,1 0 0,-1 0 0,0 0 0,0 0 0,1 0 0,-1 0 0,0 0 0,0 0 0,1 0 0,-1 0 0,0 1 0,0-1 0,1 0 0,-1 0 0,0 0 0,0 0 0,0 0 0,1 1 0,-1-1 0,0 0 0,0 0 0,0 0 0,0 1 0,1-1 0,-1 0 0,0 0 0,0 1 0,0-1 0,0 0 0,0 0 0,0 1 0,13 18 0,3 5 0,-13-21 0,0 1 0,0-1 0,1 0 0,-1 0 0,1-1 0,-1 1 0,1-1 0,0 0 0,0 0 0,0 0 0,0 0 0,0-1 0,1 0 0,-1 1 0,0-2 0,1 1 0,4 0 0,1 2 322,4-1-2009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9:53:22.702"/>
    </inkml:context>
    <inkml:brush xml:id="br0">
      <inkml:brushProperty name="width" value="0.05" units="cm"/>
      <inkml:brushProperty name="height" value="0.05" units="cm"/>
      <inkml:brushProperty name="color" value="#AB008B"/>
    </inkml:brush>
  </inkml:definitions>
  <inkml:trace contextRef="#ctx0" brushRef="#br0">0 3099 24575,'103'-405'0,"-75"282"0,113-548 0,-30 137 0,123-724 0,-230 1232 0,-2 17 0,0-1 0,-1 0 0,0 1 0,-1-1 0,0 0 0,-1-13 0,7 46 0,12 28 0,6 21 0,12 80 0,18 172 0,-6 163 0,-45-452 0,7 85 0,107 1053 0,19-286 0,-91-668 0,11-3 0,84 213 0,-112-344 0,28 141 0,-51-205 0,-5-11-1365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9:53:23.361"/>
    </inkml:context>
    <inkml:brush xml:id="br0">
      <inkml:brushProperty name="width" value="0.05" units="cm"/>
      <inkml:brushProperty name="height" value="0.05" units="cm"/>
      <inkml:brushProperty name="color" value="#AB008B"/>
    </inkml:brush>
  </inkml:definitions>
  <inkml:trace contextRef="#ctx0" brushRef="#br0">1 105 24575,'71'147'0,"-3"-4"0,-52-114 0,1 0 0,35 43 0,-46-65 0,1 1 0,-1-2 0,1 1 0,0-1 0,1 0 0,13 9 0,-18-14 0,0 1 0,0-1 0,0 0 0,0 0 0,0 0 0,0 0 0,0 0 0,0-1 0,0 1 0,0-1 0,1 0 0,-1 0 0,0 0 0,0 0 0,0-1 0,0 1 0,0-1 0,0 0 0,0 0 0,0 0 0,0 0 0,0-1 0,5-2 0,20-17 0,-1-2 0,-1 0 0,-1-2 0,-1-1 0,23-32 0,-17 17-227,-1-2-1,-2-1 1,-2-2-1,-2 0 1,31-89-1,-38 89-6598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9:56:01.859"/>
    </inkml:context>
    <inkml:brush xml:id="br0">
      <inkml:brushProperty name="width" value="0.05" units="cm"/>
      <inkml:brushProperty name="height" value="0.05" units="cm"/>
      <inkml:brushProperty name="color" value="#E71224"/>
    </inkml:brush>
  </inkml:definitions>
  <inkml:trace contextRef="#ctx0" brushRef="#br0">1 1230 24575,'19'1'0,"0"-1"0,-1-2 0,1 0 0,22-5 0,73-24 0,-49 12 0,373-84 0,-119 26 0,-88 18 0,-197 51 0,0 2 0,47-3 0,-77 7 0,-1 1 0,1-1 0,0-1 0,-1 1 0,0 0 0,1-1 0,-1 0 0,0 0 0,-1 0 0,4-4 0,0 1 0,24-23 0,-2 2 0,-1-1 0,-1-1 0,40-60 0,-61 82 0,100-155 0,-87 137 0,2 2 0,0 0 0,2 1 0,32-25 0,-23 23 0,-1-3 0,32-34 0,-60 58 0,8-9 0,1 0 0,0 1 0,1 0 0,0 0 0,1 1 0,0 1 0,19-11 0,-26 19 0,0 0 0,1 0 0,-1 1 0,0 0 0,0 0 0,0 0 0,0 1 0,0 0 0,8 2 0,4 0 0,74 12 0,130 38 0,84 51 0,-248-82 0,6 1 0,66 35 0,-126-56 0,0 0 0,0 0 0,0 0 0,1 0 0,-1-1 0,1 0 0,5 1 0,-8-2 0,0 0 0,0 0 0,0 0 0,0 0 0,0-1 0,0 1 0,0-1 0,0 1 0,0-1 0,0 0 0,-1 0 0,1 0 0,0 0 0,-1 0 0,1 0 0,0 0 0,-1-1 0,0 1 0,2-2 0,5-4 0,-1 1 0,1 0 0,0 0 0,0 1 0,1 0 0,-1 0 0,10-3 0,70-22 0,-25 9 0,17-13 0,86-51 0,-1 0 0,-133 68 0,41-29 0,-72 45 0,1 0 0,0-1 0,0 1 0,0 0 0,0 0 0,0 0 0,1 0 0,-1 0 0,0 0 0,1 1 0,-1-1 0,0 1 0,1 0 0,-1-1 0,4 1 0,-1 1 0,0 1 0,0-1 0,0 1 0,0-1 0,6 5 0,-8-5 0,27 11 0,51 12 0,3 1 0,175 59 0,-143-49 0,-89-25 0,1 2 0,25 15 0,-19-10 0,-31-15 0,1-1 0,0 1 0,-1-1 0,1 1 0,0-1 0,0 0 0,0 0 0,0-1 0,0 1 0,0-1 0,0 0 0,0 0 0,0-1 0,0 1 0,0-1 0,0 1 0,0-1 0,-1 0 0,1-1 0,0 1 0,0-1 0,6-3 0,0-1 0,1 0 0,0 1 0,1 1 0,19-6 0,12-4 0,247-95 0,-276 104 0,1 1 0,-1 0 0,1 1 0,-1 1 0,1 0 0,15 1 0,-26 1 0,0 0 0,0 0 0,0 0 0,-1 1 0,1 0 0,0-1 0,0 1 0,-1 1 0,1-1 0,-1 0 0,7 5 0,13 4 0,47 15 0,-18-7 0,167 63 0,-217-80 0,0 0 0,1 0 0,-1-1 0,1 1 0,-1-1 0,1 1 0,0-1 0,-1 0 0,1 0 0,-1-1 0,1 1 0,-1 0 0,1-1 0,2 0 0,1-2 0,0 1 0,-1-1 0,0 0 0,7-6 0,1 1 0,109-66 0,25-16 0,-144 88 0,2-2 0,1 0 0,-1 0 0,1 1 0,-1-1 0,1 2 0,0-1 0,0 0 0,0 1 0,1 0 0,-1 1 0,0-1 0,14 0 0,-19 2 0,-1 0 0,1 0 0,0 0 0,0 0 0,0 0 0,0 0 0,-1 0 0,1 0 0,0 0 0,0 0 0,0 0 0,0 0 0,-1 1 0,1-1 0,0 0 0,0 1 0,-1-1 0,1 1 0,0-1 0,-1 0 0,1 1 0,0 0 0,-1-1 0,1 1 0,-1-1 0,1 1 0,-1 0 0,1 0 0,9 11 0,-7-11 0,1 0 0,-1 0 0,1-1 0,-1 1 0,1-1 0,-1 0 0,1 0 0,-1 0 0,1 0 0,-1 0 0,6-2 0,2 1 0,233-34 0,34-1 0,-252 36 0,29 3 0,8 1 0,-59-3 254,-4-1-280,0 0 0,0 0 1,0 0-1,0 0 0,0 0 1,0 0-1,0 0 0,0 0 0,1 0 1,-1 0-1,0 0 0,0 0 1,0 0-1,0 0 0,0 0 1,0 0-1,0 1 0,0-1 1,1 0-1,-1 0 0,0 0 0,0 0 1,0 0-1,0 0 0,0-1 1,0 1-1,0 0 0,1 0 1,-1 0-1,0 0 0,0 0 1,0 0-1,0 0 0,0 0 0,0 0 1,0 0-1,0 0 0,0 0 1,1 0-1,-1 0 0,0 0 1,0 0-1,0-1 0,0 1 0,0 0 1,0 0-1,0 0 0,0 0 1,0 0-1,0 0 0,0 0 1,0 0-1,0-1 0,0 1 1,0 0-1,0 0 0,0 0 0,0 0 1,0 0-1,0 0 0,0 0 1,0-1-1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09:56:10.636"/>
    </inkml:context>
    <inkml:brush xml:id="br0">
      <inkml:brushProperty name="width" value="0.05" units="cm"/>
      <inkml:brushProperty name="height" value="0.05" units="cm"/>
      <inkml:brushProperty name="color" value="#E71224"/>
    </inkml:brush>
  </inkml:definitions>
  <inkml:trace contextRef="#ctx0" brushRef="#br0">103 0 24575,'6'1'0,"0"1"0,0-1 0,0 1 0,0 0 0,0 0 0,-1 1 0,1-1 0,-1 1 0,1 1 0,-1-1 0,0 1 0,-1 0 0,6 4 0,29 20 0,-36-27 0,-1 0 0,0 1 0,1-1 0,-1 0 0,0 1 0,0-1 0,0 1 0,0 0 0,0 0 0,-1 0 0,1 0 0,0 0 0,-1 0 0,0 0 0,1 1 0,-1-1 0,0 0 0,0 1 0,0-1 0,0 4 0,-1-4 0,0 0 0,0 1 0,0-1 0,-1 0 0,1 1 0,-1-1 0,0 0 0,1 0 0,-1 0 0,0 1 0,0-1 0,-1 0 0,1 0 0,0 0 0,-1-1 0,1 1 0,-1 0 0,1 0 0,-1-1 0,0 1 0,0-1 0,-3 2 0,-10 7 0,0-1 0,-1 0 0,-20 7 0,23-11 0,1 0 0,0 1 0,0 0 0,1 1 0,0 0 0,0 1 0,-14 13 0,8 0 303,14-16-581,0 0 0,0-1 0,-1 1 0,0-1 0,-6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0:14:32.656"/>
    </inkml:context>
    <inkml:brush xml:id="br0">
      <inkml:brushProperty name="width" value="0.05" units="cm"/>
      <inkml:brushProperty name="height" value="0.05" units="cm"/>
      <inkml:brushProperty name="color" value="#E71224"/>
    </inkml:brush>
  </inkml:definitions>
  <inkml:trace contextRef="#ctx0" brushRef="#br0">1 1 24575,'348'179'0,"-210"-112"0,919 393-1897,2672 855-2774,-2840-1036 4400,-507-159-1081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en-US" dirty="0"/>
              <a:t>SGD</a:t>
            </a:r>
            <a:r>
              <a:rPr lang="he-IL" dirty="0"/>
              <a:t> מבצע עדכון לפרמטרים עבור כל דוגמא </a:t>
            </a:r>
            <a:r>
              <a:rPr lang="he-IL" dirty="0" err="1"/>
              <a:t>ולייבל</a:t>
            </a:r>
            <a:r>
              <a:rPr lang="he-IL" dirty="0"/>
              <a:t> בדאטה סט.</a:t>
            </a:r>
          </a:p>
          <a:p>
            <a:pPr marL="158750" indent="0" algn="r" rtl="1">
              <a:buNone/>
            </a:pPr>
            <a:r>
              <a:rPr lang="en-US" dirty="0"/>
              <a:t>BGD</a:t>
            </a:r>
            <a:r>
              <a:rPr lang="he-IL" dirty="0"/>
              <a:t> מבצע חישובים מיותרים עבור דאטה סטים גדולים, מכיוון שלפני עדכון הפרמטרים הוא מחשב את הגרדיאנט מחדש גם עבור דוגמאות דומות.</a:t>
            </a:r>
            <a:endParaRPr lang="en-US" dirty="0"/>
          </a:p>
          <a:p>
            <a:pPr marL="158750" indent="0" algn="r" rtl="1">
              <a:buNone/>
            </a:pPr>
            <a:r>
              <a:rPr lang="en-US" dirty="0"/>
              <a:t>SGD</a:t>
            </a:r>
            <a:r>
              <a:rPr lang="he-IL" dirty="0"/>
              <a:t> לעומת זאת, מבצע עדכון אחד לאחר כל חישוב. לכן בדרך כלל </a:t>
            </a:r>
            <a:r>
              <a:rPr lang="en-US" dirty="0"/>
              <a:t>SGD</a:t>
            </a:r>
            <a:r>
              <a:rPr lang="he-IL" dirty="0"/>
              <a:t> הרבה יותר מהיר וניתן לבצע </a:t>
            </a:r>
            <a:r>
              <a:rPr lang="he-IL" dirty="0" err="1"/>
              <a:t>איתו</a:t>
            </a:r>
            <a:r>
              <a:rPr lang="he-IL" dirty="0"/>
              <a:t> גם עדכון של מודל עם דוגמא אחת חדשה.</a:t>
            </a:r>
          </a:p>
          <a:p>
            <a:pPr marL="158750" indent="0" algn="r" rtl="1">
              <a:buNone/>
            </a:pPr>
            <a:r>
              <a:rPr lang="en-US" dirty="0"/>
              <a:t> SGD</a:t>
            </a:r>
            <a:r>
              <a:rPr lang="he-IL" dirty="0"/>
              <a:t>מבצע עדכונים לעיתים קרובות עם שונות גבוהה (בין דוגמא לדוגמא) וזה גורם לרעש.</a:t>
            </a:r>
          </a:p>
          <a:p>
            <a:pPr marL="158750" indent="0" algn="r" rtl="1">
              <a:buNone/>
            </a:pPr>
            <a:r>
              <a:rPr lang="he-IL" dirty="0"/>
              <a:t>הרעש \ התנודות שיש לנו ב</a:t>
            </a:r>
            <a:r>
              <a:rPr lang="en-US" dirty="0"/>
              <a:t>SGD</a:t>
            </a:r>
            <a:r>
              <a:rPr lang="he-IL" dirty="0"/>
              <a:t> יכול גם לעזור לנו להגיע למינימום מקומי יותר טוב, מצד שני זה יכול לסבך יותר את ההתכנסות למינימום הגלובלי והמדויק יותר.</a:t>
            </a:r>
          </a:p>
          <a:p>
            <a:pPr marL="158750" indent="0" algn="r" rtl="1">
              <a:buNone/>
            </a:pPr>
            <a:r>
              <a:rPr lang="he-IL" dirty="0"/>
              <a:t>אם נוריד לאט את קצב הלמידה </a:t>
            </a:r>
            <a:r>
              <a:rPr lang="en-US" dirty="0"/>
              <a:t>SGD</a:t>
            </a:r>
            <a:r>
              <a:rPr lang="he-IL" dirty="0"/>
              <a:t> יראה התכנסות דומה לשל ה</a:t>
            </a:r>
            <a:r>
              <a:rPr lang="en-US" dirty="0"/>
              <a:t>BGD</a:t>
            </a:r>
            <a:r>
              <a:rPr lang="he-IL" dirty="0"/>
              <a:t> .</a:t>
            </a:r>
          </a:p>
          <a:p>
            <a:pPr marL="158750" indent="0" algn="r" rtl="1">
              <a:buNone/>
            </a:pPr>
            <a:r>
              <a:rPr lang="he-IL" dirty="0"/>
              <a:t>צריך לשים לב שבשימוש ב</a:t>
            </a:r>
            <a:r>
              <a:rPr lang="en-US" dirty="0"/>
              <a:t>SGD</a:t>
            </a:r>
            <a:r>
              <a:rPr lang="he-IL" dirty="0"/>
              <a:t> צריך לעשות שאפל לדאטה בכל איפוק כדי לא לקחת את אותה דוגמא שוב ושוב.</a:t>
            </a:r>
          </a:p>
        </p:txBody>
      </p:sp>
    </p:spTree>
    <p:extLst>
      <p:ext uri="{BB962C8B-B14F-4D97-AF65-F5344CB8AC3E}">
        <p14:creationId xmlns:p14="http://schemas.microsoft.com/office/powerpoint/2010/main" val="1490829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en-US" dirty="0"/>
              <a:t>MBGD</a:t>
            </a:r>
            <a:r>
              <a:rPr lang="he-IL" dirty="0"/>
              <a:t> משלב את הדברים הטובים מה</a:t>
            </a:r>
            <a:r>
              <a:rPr lang="en-US" dirty="0"/>
              <a:t>BGD</a:t>
            </a:r>
            <a:r>
              <a:rPr lang="he-IL" dirty="0"/>
              <a:t> וה-</a:t>
            </a:r>
            <a:r>
              <a:rPr lang="en-US" dirty="0"/>
              <a:t>SGD</a:t>
            </a:r>
            <a:r>
              <a:rPr lang="he-IL" dirty="0"/>
              <a:t> – לא מחשב את הגרדיאנט בכל פעם על כל הדאטה כמו ב</a:t>
            </a:r>
            <a:r>
              <a:rPr lang="en-US" dirty="0"/>
              <a:t>BGD</a:t>
            </a:r>
            <a:r>
              <a:rPr lang="he-IL" dirty="0"/>
              <a:t> ולא מעדכן רק לפי דוגמא אחת אלא לפי קבוצה שגודלה נקבע מראש ולכן לא רועש כמו </a:t>
            </a:r>
            <a:r>
              <a:rPr lang="en-US" dirty="0"/>
              <a:t>SGD</a:t>
            </a:r>
            <a:r>
              <a:rPr lang="he-IL" dirty="0"/>
              <a:t> ולוקח את ההתכנסות </a:t>
            </a:r>
            <a:r>
              <a:rPr lang="he-IL" dirty="0" err="1"/>
              <a:t>המדוייקת</a:t>
            </a:r>
            <a:r>
              <a:rPr lang="he-IL" dirty="0"/>
              <a:t> יותר מה</a:t>
            </a:r>
            <a:r>
              <a:rPr lang="en-US" dirty="0"/>
              <a:t>BGD</a:t>
            </a:r>
            <a:r>
              <a:rPr lang="he-IL" dirty="0"/>
              <a:t> אבל לא מבצע הרבה חישובים מיותרים כמוהו </a:t>
            </a:r>
          </a:p>
          <a:p>
            <a:pPr marL="158750" indent="0" algn="r" rtl="1">
              <a:buNone/>
            </a:pPr>
            <a:r>
              <a:rPr lang="he-IL" dirty="0"/>
              <a:t>הגדלים הנפוצים ל</a:t>
            </a:r>
            <a:r>
              <a:rPr lang="en-US" dirty="0"/>
              <a:t>mini batch</a:t>
            </a:r>
            <a:r>
              <a:rPr lang="he-IL" dirty="0"/>
              <a:t> הם בין 50 ל256.</a:t>
            </a:r>
          </a:p>
        </p:txBody>
      </p:sp>
    </p:spTree>
    <p:extLst>
      <p:ext uri="{BB962C8B-B14F-4D97-AF65-F5344CB8AC3E}">
        <p14:creationId xmlns:p14="http://schemas.microsoft.com/office/powerpoint/2010/main" val="60991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a:buNone/>
            </a:pPr>
            <a:r>
              <a:rPr lang="he-IL" dirty="0"/>
              <a:t>לפני שנעבור </a:t>
            </a:r>
            <a:r>
              <a:rPr lang="he-IL" dirty="0" err="1"/>
              <a:t>לאופטימיזרים</a:t>
            </a:r>
            <a:r>
              <a:rPr lang="he-IL" dirty="0"/>
              <a:t> המהירים יותר, נלמד מה זה ממוצע אקספוננציאלי משוקלל.</a:t>
            </a:r>
            <a:r>
              <a:rPr lang="en-US" dirty="0"/>
              <a:t/>
            </a:r>
            <a:br>
              <a:rPr lang="en-US" dirty="0"/>
            </a:br>
            <a:r>
              <a:rPr lang="he-IL" dirty="0"/>
              <a:t>משתמשים בממוצעים משוקלל אקספוננציאלי בדאטה רועש ברצף כדי להפחית את הרעש ולהחליק את הנתונים.</a:t>
            </a:r>
          </a:p>
          <a:p>
            <a:pPr marL="158750" indent="0" algn="r">
              <a:buNone/>
            </a:pPr>
            <a:r>
              <a:rPr lang="he-IL" dirty="0"/>
              <a:t>כדי לטשטש את הנתונים - אנו יכולים להשתמש במשוואה הבאה כדי ליצור רצף חדש של נתונים עם פחות רעש.</a:t>
            </a:r>
          </a:p>
          <a:p>
            <a:pPr marL="158750" indent="0" algn="r" rtl="1">
              <a:buNone/>
            </a:pPr>
            <a:r>
              <a:rPr lang="en-US" dirty="0"/>
              <a:t>V(t-1)</a:t>
            </a:r>
            <a:r>
              <a:rPr lang="he-IL" dirty="0"/>
              <a:t> - הממוצע לזמן </a:t>
            </a:r>
            <a:r>
              <a:rPr lang="en-US" dirty="0"/>
              <a:t>t-1</a:t>
            </a:r>
            <a:r>
              <a:rPr lang="he-IL" dirty="0"/>
              <a:t> </a:t>
            </a:r>
          </a:p>
          <a:p>
            <a:pPr marL="158750" indent="0" algn="r" rtl="1">
              <a:buNone/>
            </a:pPr>
            <a:r>
              <a:rPr lang="en-US" dirty="0"/>
              <a:t>St</a:t>
            </a:r>
            <a:r>
              <a:rPr lang="he-IL" dirty="0"/>
              <a:t> – הנקודה החדשה</a:t>
            </a:r>
            <a:r>
              <a:rPr lang="en-US" dirty="0"/>
              <a:t/>
            </a:r>
            <a:br>
              <a:rPr lang="en-US" dirty="0"/>
            </a:br>
            <a:r>
              <a:rPr lang="en-US" dirty="0"/>
              <a:t>B</a:t>
            </a:r>
            <a:r>
              <a:rPr lang="he-IL" dirty="0"/>
              <a:t> – כמות ההשפעה של הממוצע הקודם לעומת </a:t>
            </a:r>
            <a:r>
              <a:rPr lang="en-US" dirty="0"/>
              <a:t>(1-B)</a:t>
            </a:r>
            <a:r>
              <a:rPr lang="he-IL" dirty="0"/>
              <a:t> – כמות ההשפעה של הנקודה החדשה (באחוזים)</a:t>
            </a:r>
          </a:p>
        </p:txBody>
      </p:sp>
    </p:spTree>
    <p:extLst>
      <p:ext uri="{BB962C8B-B14F-4D97-AF65-F5344CB8AC3E}">
        <p14:creationId xmlns:p14="http://schemas.microsoft.com/office/powerpoint/2010/main" val="234046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42554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ככל ש</a:t>
            </a:r>
            <a:r>
              <a:rPr lang="en-US" dirty="0"/>
              <a:t>B</a:t>
            </a:r>
            <a:r>
              <a:rPr lang="he-IL" dirty="0"/>
              <a:t> יותר גדולה כך הממוצע מתעדכן יותר באיטיות – כי נותנים פחות משקל לערכים חדשים </a:t>
            </a:r>
          </a:p>
          <a:p>
            <a:pPr marL="158750" indent="0" algn="r" rtl="1">
              <a:buNone/>
            </a:pPr>
            <a:endParaRPr lang="he-IL" dirty="0"/>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ככל ש</a:t>
            </a:r>
            <a:r>
              <a:rPr lang="en-US" dirty="0"/>
              <a:t>B</a:t>
            </a:r>
            <a:r>
              <a:rPr lang="he-IL" dirty="0"/>
              <a:t> יותר קטנה כך הממוצע מתעדכן יותר מהר והוא יותר רועש – כי נותנים הרבה משקל לערכים חדשים </a:t>
            </a:r>
          </a:p>
        </p:txBody>
      </p:sp>
    </p:spTree>
    <p:extLst>
      <p:ext uri="{BB962C8B-B14F-4D97-AF65-F5344CB8AC3E}">
        <p14:creationId xmlns:p14="http://schemas.microsoft.com/office/powerpoint/2010/main" val="170595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הרעיון של מומנטום הוא שבמקום להשתמש </a:t>
            </a:r>
            <a:r>
              <a:rPr lang="he-IL" dirty="0" err="1"/>
              <a:t>בגרדיאנט</a:t>
            </a:r>
            <a:r>
              <a:rPr lang="he-IL" dirty="0"/>
              <a:t> לשנות את המיקום של המשקולות, נשתמש בו לשנות את המהירות.</a:t>
            </a:r>
          </a:p>
          <a:p>
            <a:pPr marL="158750" indent="0" algn="r" rtl="1">
              <a:buNone/>
            </a:pPr>
            <a:r>
              <a:rPr lang="he-IL" dirty="0"/>
              <a:t>התנודות למעלה ולמטה מאטות את ה</a:t>
            </a:r>
            <a:r>
              <a:rPr lang="en-US" dirty="0"/>
              <a:t>GD</a:t>
            </a:r>
            <a:r>
              <a:rPr lang="he-IL" dirty="0"/>
              <a:t> ומונעות מאיתנו לקחת צעד גדול יותר- אם ניקח צעד גדול מידי אנחנו נתבדר.</a:t>
            </a:r>
          </a:p>
          <a:p>
            <a:pPr marL="158750" indent="0" algn="r" rtl="1">
              <a:buNone/>
            </a:pPr>
            <a:r>
              <a:rPr lang="he-IL" dirty="0"/>
              <a:t>נרצה שהלמידה שלנו בכיוון האנכי תהיה יותר איטית , ובכיוון האופקי יותר מהירה</a:t>
            </a:r>
          </a:p>
        </p:txBody>
      </p:sp>
    </p:spTree>
    <p:extLst>
      <p:ext uri="{BB962C8B-B14F-4D97-AF65-F5344CB8AC3E}">
        <p14:creationId xmlns:p14="http://schemas.microsoft.com/office/powerpoint/2010/main" val="264199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לפני שנעבור לדבר על האופטימייזרים האדפטיביים שמשנים את קצב הלמידה, יש עוד שיטות לשינוי קצת הלמידה.</a:t>
            </a:r>
          </a:p>
          <a:p>
            <a:pPr marL="158750" indent="0" algn="r" rtl="1">
              <a:buNone/>
            </a:pPr>
            <a:r>
              <a:rPr lang="en-US" dirty="0"/>
              <a:t>Drop</a:t>
            </a:r>
            <a:r>
              <a:rPr lang="he-IL" dirty="0"/>
              <a:t>  - בכמה לעשות את </a:t>
            </a:r>
            <a:r>
              <a:rPr lang="he-IL" dirty="0" err="1"/>
              <a:t>הדרופ</a:t>
            </a:r>
            <a:endParaRPr lang="he-IL" dirty="0"/>
          </a:p>
          <a:p>
            <a:pPr marL="158750" indent="0" algn="r" rtl="1">
              <a:buNone/>
            </a:pPr>
            <a:r>
              <a:rPr lang="en-US" dirty="0" err="1"/>
              <a:t>Epochs_drop</a:t>
            </a:r>
            <a:r>
              <a:rPr lang="he-IL" dirty="0"/>
              <a:t>  - כל כמה </a:t>
            </a:r>
            <a:r>
              <a:rPr lang="he-IL" dirty="0" err="1"/>
              <a:t>איפוקים</a:t>
            </a:r>
            <a:r>
              <a:rPr lang="he-IL" dirty="0"/>
              <a:t> לעשות אותו.</a:t>
            </a:r>
          </a:p>
          <a:p>
            <a:pPr marL="158750" indent="0" algn="r" rtl="1">
              <a:buNone/>
            </a:pPr>
            <a:r>
              <a:rPr lang="he-IL" dirty="0"/>
              <a:t>ההבדל בין פרמטר להיפר פרמטר – פרמטרים של המודל משתנים בעקבות המודל והיפר פרמטרים נקבעים מראש (למה </a:t>
            </a:r>
            <a:r>
              <a:rPr lang="he-IL" dirty="0" err="1"/>
              <a:t>שיתן</a:t>
            </a:r>
            <a:r>
              <a:rPr lang="he-IL" dirty="0"/>
              <a:t> את התוצאה הכי טובה)</a:t>
            </a:r>
          </a:p>
        </p:txBody>
      </p:sp>
    </p:spTree>
    <p:extLst>
      <p:ext uri="{BB962C8B-B14F-4D97-AF65-F5344CB8AC3E}">
        <p14:creationId xmlns:p14="http://schemas.microsoft.com/office/powerpoint/2010/main" val="289950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1606348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ככל שה</a:t>
            </a:r>
            <a:r>
              <a:rPr lang="en-US" dirty="0"/>
              <a:t>K</a:t>
            </a:r>
            <a:r>
              <a:rPr lang="he-IL" dirty="0"/>
              <a:t> יותר גדול ככה הירידה תהיה יותר דרסטית  -  מחלקים במספר יותר גדול בכל </a:t>
            </a:r>
            <a:r>
              <a:rPr lang="he-IL" dirty="0" err="1"/>
              <a:t>איטרציה</a:t>
            </a:r>
            <a:endParaRPr lang="he-IL" dirty="0"/>
          </a:p>
        </p:txBody>
      </p:sp>
    </p:spTree>
    <p:extLst>
      <p:ext uri="{BB962C8B-B14F-4D97-AF65-F5344CB8AC3E}">
        <p14:creationId xmlns:p14="http://schemas.microsoft.com/office/powerpoint/2010/main" val="2433945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ב</a:t>
            </a:r>
            <a:r>
              <a:rPr lang="en-US" dirty="0"/>
              <a:t>step Decay</a:t>
            </a:r>
            <a:r>
              <a:rPr lang="he-IL" dirty="0"/>
              <a:t> </a:t>
            </a:r>
            <a:r>
              <a:rPr lang="he-IL" dirty="0" err="1"/>
              <a:t>וב</a:t>
            </a:r>
            <a:r>
              <a:rPr lang="en-US" dirty="0"/>
              <a:t>constant</a:t>
            </a:r>
            <a:r>
              <a:rPr lang="he-IL" dirty="0"/>
              <a:t> ניתן לראות שיש </a:t>
            </a:r>
            <a:r>
              <a:rPr lang="en-US" dirty="0"/>
              <a:t>overfitting</a:t>
            </a:r>
            <a:br>
              <a:rPr lang="en-US" dirty="0"/>
            </a:br>
            <a:r>
              <a:rPr lang="he-IL" dirty="0"/>
              <a:t>להזכיר שגם קיים </a:t>
            </a:r>
            <a:r>
              <a:rPr lang="en-US" dirty="0"/>
              <a:t>linear decay</a:t>
            </a:r>
            <a:endParaRPr lang="he-IL" dirty="0"/>
          </a:p>
        </p:txBody>
      </p:sp>
    </p:spTree>
    <p:extLst>
      <p:ext uri="{BB962C8B-B14F-4D97-AF65-F5344CB8AC3E}">
        <p14:creationId xmlns:p14="http://schemas.microsoft.com/office/powerpoint/2010/main" val="293161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22d11bdc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22d11bdc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697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הבעיות שיש באלגוריתמי תזמון של קצב הלמידה הן:</a:t>
            </a:r>
          </a:p>
          <a:p>
            <a:pPr marL="457200" indent="-298450" algn="r" rtl="1"/>
            <a:r>
              <a:rPr lang="he-IL" dirty="0"/>
              <a:t>יש להגדיר מראש את ההיפר-פרמטרים והם תלויים במידה רבה בסוג המודל והבעיה.</a:t>
            </a:r>
          </a:p>
          <a:p>
            <a:pPr marL="457200" indent="-298450" algn="r" rtl="1"/>
            <a:r>
              <a:rPr lang="he-IL" dirty="0"/>
              <a:t>בעיה נוספת היא שאותו קצב למידה חל על כל הפרמטרים. אם יש לנו נתונים דלילים, ייתכן שנרצה לעדכן את הפרמטרים בקצב שונה כל אחד.</a:t>
            </a:r>
          </a:p>
          <a:p>
            <a:pPr marL="457200" indent="-298450" algn="r" rtl="1"/>
            <a:r>
              <a:rPr lang="he-IL" dirty="0"/>
              <a:t>נתונים דלילים – למשל מדידה של חיישן של פתיחת דלת – אם היא נפתחת פעם בהרבה זמן הנתונים יהיו דלילים, למשל נתונים של חיישן למדידת רוח לא יהיו דלילים.</a:t>
            </a:r>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he-IL" dirty="0"/>
              <a:t>דליל – </a:t>
            </a:r>
            <a:r>
              <a:rPr lang="en-US" dirty="0"/>
              <a:t>bag of words</a:t>
            </a:r>
            <a:r>
              <a:rPr lang="he-IL" dirty="0"/>
              <a:t> – יש וקטור של מילים, ו1/0 אם המילה במשפט</a:t>
            </a:r>
          </a:p>
          <a:p>
            <a:pPr marL="457200" indent="-298450" algn="r" rtl="1"/>
            <a:r>
              <a:rPr lang="he-IL" dirty="0"/>
              <a:t>לא דליל – </a:t>
            </a:r>
            <a:r>
              <a:rPr lang="en-US" dirty="0"/>
              <a:t>word2vec </a:t>
            </a:r>
            <a:r>
              <a:rPr lang="he-IL" dirty="0"/>
              <a:t> - לכל מילה במשפט יש וקטור שמייצג את הקרבה שלה למילים בשאר המשפט</a:t>
            </a:r>
          </a:p>
        </p:txBody>
      </p:sp>
    </p:spTree>
    <p:extLst>
      <p:ext uri="{BB962C8B-B14F-4D97-AF65-F5344CB8AC3E}">
        <p14:creationId xmlns:p14="http://schemas.microsoft.com/office/powerpoint/2010/main" val="2506656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להסביר על ההבדלים בין דליל ללא דליל לקראת האדאגרד</a:t>
            </a:r>
          </a:p>
        </p:txBody>
      </p:sp>
    </p:spTree>
    <p:extLst>
      <p:ext uri="{BB962C8B-B14F-4D97-AF65-F5344CB8AC3E}">
        <p14:creationId xmlns:p14="http://schemas.microsoft.com/office/powerpoint/2010/main" val="2017362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391895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err="1"/>
              <a:t>אדגרד</a:t>
            </a:r>
            <a:r>
              <a:rPr lang="he-IL" dirty="0"/>
              <a:t> הוא שיפור של </a:t>
            </a:r>
            <a:r>
              <a:rPr lang="en-US" dirty="0"/>
              <a:t>SGD</a:t>
            </a:r>
            <a:r>
              <a:rPr lang="he-IL" dirty="0"/>
              <a:t> בגלל שהוא מבצע עדכונים גדולים יותר </a:t>
            </a:r>
            <a:r>
              <a:rPr lang="he-IL" dirty="0">
                <a:solidFill>
                  <a:srgbClr val="FF0000"/>
                </a:solidFill>
              </a:rPr>
              <a:t>עבור פרמטרים דלילים יותר ועדכונים קטנים יותר עבור פרמטרים צפופים (</a:t>
            </a:r>
            <a:r>
              <a:rPr lang="en-US" dirty="0">
                <a:solidFill>
                  <a:srgbClr val="FF0000"/>
                </a:solidFill>
              </a:rPr>
              <a:t>dense</a:t>
            </a:r>
            <a:r>
              <a:rPr lang="he-IL" dirty="0">
                <a:solidFill>
                  <a:srgbClr val="FF0000"/>
                </a:solidFill>
              </a:rPr>
              <a:t>) (כי נחלק בסכום יותר קטן-חלק אפסים)</a:t>
            </a:r>
            <a:r>
              <a:rPr lang="he-IL" dirty="0"/>
              <a:t>. יש לו ביצועים טובים עם נתונים דלילים ואימון רשת עצבית בקנה מידה גדול. עם זאת, קצב הלמידה המונוטוני שלו מתגלה בדרך כלל כאגרסיבי מדי ומפסיק ללמוד מוקדם מדי בעת אימון רשתות עצביות עמוקות. </a:t>
            </a:r>
          </a:p>
          <a:p>
            <a:pPr marL="158750" indent="0" algn="r" rtl="1">
              <a:buNone/>
            </a:pPr>
            <a:endParaRPr lang="he-IL" dirty="0"/>
          </a:p>
          <a:p>
            <a:pPr marL="158750" indent="0" algn="r" rtl="1">
              <a:buNone/>
            </a:pPr>
            <a:r>
              <a:rPr lang="he-IL" dirty="0"/>
              <a:t>הבעיה </a:t>
            </a:r>
            <a:r>
              <a:rPr lang="he-IL" dirty="0" err="1"/>
              <a:t>באדגרד</a:t>
            </a:r>
            <a:r>
              <a:rPr lang="he-IL" dirty="0"/>
              <a:t> היא שמתישהו נגיע </a:t>
            </a:r>
            <a:r>
              <a:rPr lang="he-IL" dirty="0" err="1"/>
              <a:t>לאיטרציה</a:t>
            </a:r>
            <a:r>
              <a:rPr lang="he-IL" dirty="0"/>
              <a:t> שבה האלפא ממש גדולה ולכן נקבל </a:t>
            </a:r>
            <a:r>
              <a:rPr lang="en-US" dirty="0"/>
              <a:t>learning rate</a:t>
            </a:r>
            <a:r>
              <a:rPr lang="he-IL" dirty="0"/>
              <a:t> ממש קטן ו"נפסיק ללמוד".</a:t>
            </a:r>
          </a:p>
          <a:p>
            <a:pPr marL="158750" indent="0" algn="r" rtl="1">
              <a:buNone/>
            </a:pPr>
            <a:endParaRPr lang="he-IL" dirty="0"/>
          </a:p>
          <a:p>
            <a:pPr marL="158750" indent="0" algn="r" rtl="1">
              <a:buNone/>
            </a:pPr>
            <a:r>
              <a:rPr lang="he-IL" dirty="0"/>
              <a:t>ללא פעולת השורש הריבועי, ביצועי האלגוריתם היו גרועים הרבה יותר -היינו מגיעים ל"אי למידה" הרבה יותר מוקדם כי אנחנו מחלקים בסכום ריבועים.</a:t>
            </a:r>
          </a:p>
          <a:p>
            <a:pPr marL="158750" indent="0" algn="r" rtl="1">
              <a:buNone/>
            </a:pPr>
            <a:r>
              <a:rPr lang="he-IL" dirty="0"/>
              <a:t>אי אפשר לסכום סכום רגיל במקום ריבועי כי אז </a:t>
            </a:r>
            <a:r>
              <a:rPr lang="he-IL" dirty="0" err="1"/>
              <a:t>הגרדיאנטים</a:t>
            </a:r>
            <a:r>
              <a:rPr lang="he-IL" dirty="0"/>
              <a:t> השליליים והחיוביים היו מתקזזים – ערך מוחלט לא תמיד טוב בכל פונקציית </a:t>
            </a:r>
            <a:r>
              <a:rPr lang="en-US" dirty="0"/>
              <a:t>LOSS</a:t>
            </a:r>
            <a:r>
              <a:rPr lang="he-IL" dirty="0"/>
              <a:t>.</a:t>
            </a:r>
          </a:p>
        </p:txBody>
      </p:sp>
    </p:spTree>
    <p:extLst>
      <p:ext uri="{BB962C8B-B14F-4D97-AF65-F5344CB8AC3E}">
        <p14:creationId xmlns:p14="http://schemas.microsoft.com/office/powerpoint/2010/main" val="1576349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en-US" dirty="0"/>
              <a:t>Rmsprop - </a:t>
            </a:r>
            <a:r>
              <a:rPr lang="en-US" b="0" i="0" dirty="0">
                <a:solidFill>
                  <a:srgbClr val="333333"/>
                </a:solidFill>
                <a:effectLst/>
                <a:latin typeface="Poppins" panose="020B0502040204020203" pitchFamily="2" charset="0"/>
              </a:rPr>
              <a:t>Root Mean Square Propagation</a:t>
            </a:r>
            <a:endParaRPr lang="he-IL" b="0" i="0" dirty="0">
              <a:solidFill>
                <a:srgbClr val="333333"/>
              </a:solidFill>
              <a:effectLst/>
              <a:latin typeface="Poppins" panose="020B0502040204020203" pitchFamily="2" charset="0"/>
            </a:endParaRP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הרחבה של</a:t>
            </a:r>
            <a:r>
              <a:rPr lang="en-US" dirty="0"/>
              <a:t>Adagrad </a:t>
            </a:r>
            <a:r>
              <a:rPr lang="he-IL" dirty="0"/>
              <a:t> -שואף להפחית את קצב הלמידה האגרסיבי שיש ב</a:t>
            </a:r>
            <a:r>
              <a:rPr lang="en-US" dirty="0"/>
              <a:t>Adagrad</a:t>
            </a:r>
            <a:r>
              <a:rPr lang="he-IL" dirty="0"/>
              <a:t>.</a:t>
            </a:r>
            <a:r>
              <a:rPr lang="en-US" dirty="0"/>
              <a:t/>
            </a:r>
            <a:br>
              <a:rPr lang="en-US" dirty="0"/>
            </a:br>
            <a:r>
              <a:rPr lang="he-IL" dirty="0"/>
              <a:t>במקום לסכום את הגרדיאנט של כל האיטרציות הקודמות, נשתמש בממוצע אקספוננציאלי ממושקל – </a:t>
            </a:r>
            <a:r>
              <a:rPr lang="he-IL" dirty="0" err="1"/>
              <a:t>נסכום</a:t>
            </a:r>
            <a:r>
              <a:rPr lang="he-IL" dirty="0"/>
              <a:t> רק חלון של </a:t>
            </a:r>
            <a:r>
              <a:rPr lang="en-US" dirty="0"/>
              <a:t>X</a:t>
            </a:r>
            <a:r>
              <a:rPr lang="he-IL" dirty="0"/>
              <a:t> אחורה ולכן לא משנה באיזה איטרציה אנחנו נהיה תמיד ניקח ממוצע של כמות איברים קבועה אחורה שלא תלויה בכמות האיטרציות, אלא באיזה איטרציה אנחנו.</a:t>
            </a:r>
            <a:r>
              <a:rPr lang="en-US" dirty="0"/>
              <a:t/>
            </a:r>
            <a:br>
              <a:rPr lang="en-US" dirty="0"/>
            </a:br>
            <a:r>
              <a:rPr lang="he-IL" dirty="0"/>
              <a:t>(פותר לנו את הבעיה שהלמידה מפסיקה כמו ב</a:t>
            </a:r>
            <a:r>
              <a:rPr lang="en-US" dirty="0"/>
              <a:t>Adagrad</a:t>
            </a:r>
            <a:r>
              <a:rPr lang="he-IL" dirty="0"/>
              <a:t>)</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dirty="0"/>
          </a:p>
        </p:txBody>
      </p:sp>
    </p:spTree>
    <p:extLst>
      <p:ext uri="{BB962C8B-B14F-4D97-AF65-F5344CB8AC3E}">
        <p14:creationId xmlns:p14="http://schemas.microsoft.com/office/powerpoint/2010/main" val="981368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en-US" dirty="0" err="1"/>
              <a:t>Adadelta</a:t>
            </a:r>
            <a:r>
              <a:rPr lang="he-IL" dirty="0"/>
              <a:t> הוא הרחבה של</a:t>
            </a:r>
            <a:r>
              <a:rPr lang="en-US" dirty="0"/>
              <a:t>Adagrad </a:t>
            </a:r>
            <a:r>
              <a:rPr lang="he-IL" dirty="0"/>
              <a:t> -שואף להפחית את קצב הלמידה האגרסיבי שיש ב</a:t>
            </a:r>
            <a:r>
              <a:rPr lang="en-US" dirty="0"/>
              <a:t>Adagrad</a:t>
            </a:r>
            <a:r>
              <a:rPr lang="he-IL" dirty="0"/>
              <a:t>.</a:t>
            </a:r>
            <a:r>
              <a:rPr lang="en-US" dirty="0"/>
              <a:t/>
            </a:r>
            <a:br>
              <a:rPr lang="en-US" dirty="0"/>
            </a:br>
            <a:r>
              <a:rPr lang="he-IL" dirty="0"/>
              <a:t>העדכון – במקום </a:t>
            </a:r>
            <a:r>
              <a:rPr lang="en-US" dirty="0"/>
              <a:t>learning rate </a:t>
            </a:r>
            <a:r>
              <a:rPr lang="he-IL" dirty="0"/>
              <a:t> קבוע אז ממוצע </a:t>
            </a:r>
            <a:r>
              <a:rPr lang="he-IL" dirty="0" err="1"/>
              <a:t>ממושקל</a:t>
            </a:r>
            <a:r>
              <a:rPr lang="he-IL" dirty="0"/>
              <a:t> של כל ה</a:t>
            </a:r>
            <a:r>
              <a:rPr lang="en-US" dirty="0"/>
              <a:t>learning rate</a:t>
            </a:r>
            <a:r>
              <a:rPr lang="he-IL" dirty="0"/>
              <a:t> (</a:t>
            </a:r>
            <a:r>
              <a:rPr lang="he-IL" dirty="0" err="1"/>
              <a:t>האדפטיבים</a:t>
            </a:r>
            <a:r>
              <a:rPr lang="he-IL" dirty="0"/>
              <a:t>) הקודמים חלקי ממוצע </a:t>
            </a:r>
            <a:r>
              <a:rPr lang="he-IL" dirty="0" err="1"/>
              <a:t>ממושקל</a:t>
            </a:r>
            <a:r>
              <a:rPr lang="he-IL" dirty="0"/>
              <a:t> של </a:t>
            </a:r>
            <a:r>
              <a:rPr lang="he-IL" dirty="0" err="1"/>
              <a:t>הגרדיאנטים</a:t>
            </a:r>
            <a:r>
              <a:rPr lang="he-IL" dirty="0"/>
              <a:t> בריבוע (כמו </a:t>
            </a:r>
            <a:r>
              <a:rPr lang="he-IL" dirty="0" err="1"/>
              <a:t>באדגרד</a:t>
            </a:r>
            <a:r>
              <a:rPr lang="he-IL" dirty="0"/>
              <a:t> ו</a:t>
            </a:r>
            <a:r>
              <a:rPr lang="en-US" dirty="0" err="1"/>
              <a:t>Rmsprop</a:t>
            </a:r>
            <a:r>
              <a:rPr lang="he-IL" dirty="0"/>
              <a:t>)</a:t>
            </a:r>
          </a:p>
        </p:txBody>
      </p:sp>
    </p:spTree>
    <p:extLst>
      <p:ext uri="{BB962C8B-B14F-4D97-AF65-F5344CB8AC3E}">
        <p14:creationId xmlns:p14="http://schemas.microsoft.com/office/powerpoint/2010/main" val="286311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en-US" dirty="0"/>
              <a:t>Adam – adaptive moment estimation</a:t>
            </a:r>
            <a:endParaRPr lang="he-IL" dirty="0"/>
          </a:p>
          <a:p>
            <a:pPr marL="158750" indent="0" algn="r" rtl="1">
              <a:buNone/>
            </a:pPr>
            <a:r>
              <a:rPr lang="he-IL" dirty="0"/>
              <a:t>משלב את קצב הלמידה האדפטיבי מה-</a:t>
            </a:r>
            <a:r>
              <a:rPr lang="en-US" dirty="0" err="1"/>
              <a:t>RmsProp</a:t>
            </a:r>
            <a:r>
              <a:rPr lang="en-US" dirty="0"/>
              <a:t> </a:t>
            </a:r>
            <a:r>
              <a:rPr lang="he-IL" dirty="0"/>
              <a:t> עם מומנטום -</a:t>
            </a:r>
          </a:p>
          <a:p>
            <a:pPr marL="158750" indent="0" algn="r" rtl="1">
              <a:buNone/>
            </a:pPr>
            <a:r>
              <a:rPr lang="en-US" dirty="0"/>
              <a:t>V </a:t>
            </a:r>
            <a:r>
              <a:rPr lang="he-IL" dirty="0"/>
              <a:t>  - החלק של המומנטום, </a:t>
            </a:r>
            <a:r>
              <a:rPr lang="en-US" dirty="0"/>
              <a:t>S </a:t>
            </a:r>
            <a:r>
              <a:rPr lang="he-IL" dirty="0"/>
              <a:t> -החלק של ה</a:t>
            </a:r>
            <a:r>
              <a:rPr lang="en-US" dirty="0"/>
              <a:t> ,Rmsprop</a:t>
            </a:r>
            <a:r>
              <a:rPr lang="he-IL" dirty="0"/>
              <a:t>ה- </a:t>
            </a:r>
            <a:r>
              <a:rPr lang="en-US" dirty="0"/>
              <a:t>n</a:t>
            </a:r>
            <a:r>
              <a:rPr lang="he-IL" dirty="0"/>
              <a:t> (קצב הלמידה)</a:t>
            </a:r>
            <a:r>
              <a:rPr lang="en-US" dirty="0"/>
              <a:t> – </a:t>
            </a:r>
            <a:r>
              <a:rPr lang="he-IL" dirty="0"/>
              <a:t> בדרך כלל בודקים טווח </a:t>
            </a:r>
            <a:r>
              <a:rPr lang="he-IL" dirty="0" err="1"/>
              <a:t>מסויים</a:t>
            </a:r>
            <a:r>
              <a:rPr lang="he-IL" dirty="0"/>
              <a:t> ולוקחים מה שהכי מתאים.</a:t>
            </a:r>
            <a:r>
              <a:rPr lang="en-US" dirty="0"/>
              <a:t/>
            </a:r>
            <a:br>
              <a:rPr lang="en-US" dirty="0"/>
            </a:br>
            <a:r>
              <a:rPr lang="he-IL" dirty="0"/>
              <a:t>ההיפר פרמטר בטא(של המומנטום) – בדרך כלל 0.9</a:t>
            </a:r>
          </a:p>
          <a:p>
            <a:pPr marL="158750" indent="0" algn="r" rtl="1">
              <a:buNone/>
            </a:pPr>
            <a:r>
              <a:rPr lang="he-IL" dirty="0"/>
              <a:t>ההיפר פרמטר גמא (של ה</a:t>
            </a:r>
            <a:r>
              <a:rPr lang="en-US" dirty="0"/>
              <a:t>Rmsprop</a:t>
            </a:r>
            <a:r>
              <a:rPr lang="he-IL" dirty="0"/>
              <a:t>) – בדרך כלל 0.999</a:t>
            </a:r>
          </a:p>
          <a:p>
            <a:pPr marL="158750" indent="0" algn="r" rtl="1">
              <a:buNone/>
            </a:pPr>
            <a:endParaRPr lang="he-IL" dirty="0"/>
          </a:p>
        </p:txBody>
      </p:sp>
    </p:spTree>
    <p:extLst>
      <p:ext uri="{BB962C8B-B14F-4D97-AF65-F5344CB8AC3E}">
        <p14:creationId xmlns:p14="http://schemas.microsoft.com/office/powerpoint/2010/main" val="177642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אמצעי נוסף שקיים –</a:t>
            </a:r>
            <a:r>
              <a:rPr lang="en-US" dirty="0"/>
              <a:t> </a:t>
            </a:r>
            <a:r>
              <a:rPr lang="he-IL" dirty="0"/>
              <a:t> </a:t>
            </a:r>
            <a:endParaRPr lang="en-US" dirty="0"/>
          </a:p>
          <a:p>
            <a:pPr marL="158750" indent="0" algn="r" rtl="1">
              <a:buNone/>
            </a:pPr>
            <a:r>
              <a:rPr lang="he-IL" dirty="0"/>
              <a:t>הרעיון הוא לעזור לרשת</a:t>
            </a:r>
            <a:r>
              <a:rPr lang="en-US" dirty="0"/>
              <a:t> </a:t>
            </a:r>
            <a:r>
              <a:rPr lang="he-IL" dirty="0"/>
              <a:t>להסתגל לאט לנתונים </a:t>
            </a:r>
            <a:r>
              <a:rPr lang="en-US" dirty="0"/>
              <a:t>warm up-  </a:t>
            </a:r>
            <a:r>
              <a:rPr lang="he-IL" dirty="0"/>
              <a:t> משתמש בקצב למידה נמוך בכמה </a:t>
            </a:r>
            <a:r>
              <a:rPr lang="he-IL" dirty="0" err="1"/>
              <a:t>איטרציות</a:t>
            </a:r>
            <a:r>
              <a:rPr lang="he-IL" dirty="0"/>
              <a:t> ראשונות ע"מ לא לתת חשיבות גדולה לדוגמאות הראשונות.</a:t>
            </a:r>
          </a:p>
          <a:p>
            <a:pPr marL="158750" indent="0" algn="r" rtl="1">
              <a:buNone/>
            </a:pPr>
            <a:r>
              <a:rPr lang="he-IL" dirty="0"/>
              <a:t>ניתן לשלב לאחר מכן כל אמצעי שהיינו משתמשים בו בלי זה. </a:t>
            </a:r>
          </a:p>
          <a:p>
            <a:pPr marL="285750" indent="-285750" algn="r" rtl="1">
              <a:lnSpc>
                <a:spcPct val="150000"/>
              </a:lnSpc>
              <a:buFont typeface="Arial" panose="020B0604020202020204" pitchFamily="34" charset="0"/>
              <a:buChar char="•"/>
            </a:pPr>
            <a:r>
              <a:rPr lang="he-IL" sz="1100" dirty="0">
                <a:latin typeface="Varela Round" panose="00000500000000000000" pitchFamily="2" charset="-79"/>
                <a:cs typeface="Varela Round" panose="00000500000000000000" pitchFamily="2" charset="-79"/>
              </a:rPr>
              <a:t>שימוש בקצב למידה נמוך </a:t>
            </a:r>
            <a:r>
              <a:rPr lang="en-US" sz="1100" dirty="0">
                <a:latin typeface="Varela Round" panose="00000500000000000000" pitchFamily="2" charset="-79"/>
                <a:cs typeface="Varela Round" panose="00000500000000000000" pitchFamily="2" charset="-79"/>
              </a:rPr>
              <a:t>/</a:t>
            </a:r>
            <a:r>
              <a:rPr lang="he-IL" sz="1100" dirty="0">
                <a:latin typeface="Varela Round" panose="00000500000000000000" pitchFamily="2" charset="-79"/>
                <a:cs typeface="Varela Round" panose="00000500000000000000" pitchFamily="2" charset="-79"/>
              </a:rPr>
              <a:t> עולה בהדרגה למספר מוגבל של צעדים (שלבי חימום) .</a:t>
            </a:r>
          </a:p>
          <a:p>
            <a:pPr marL="285750" indent="-285750" algn="r" rtl="1">
              <a:lnSpc>
                <a:spcPct val="150000"/>
              </a:lnSpc>
              <a:buFont typeface="Arial" panose="020B0604020202020204" pitchFamily="34" charset="0"/>
              <a:buChar char="•"/>
            </a:pPr>
            <a:r>
              <a:rPr lang="he-IL" sz="1100" dirty="0">
                <a:latin typeface="Varela Round" panose="00000500000000000000" pitchFamily="2" charset="-79"/>
                <a:cs typeface="Varela Round" panose="00000500000000000000" pitchFamily="2" charset="-79"/>
              </a:rPr>
              <a:t>מעבר לשימוש בקצב למידה "רגיל" </a:t>
            </a:r>
            <a:r>
              <a:rPr lang="en-US" sz="1100" dirty="0">
                <a:latin typeface="Varela Round" panose="00000500000000000000" pitchFamily="2" charset="-79"/>
                <a:cs typeface="Varela Round" panose="00000500000000000000" pitchFamily="2" charset="-79"/>
              </a:rPr>
              <a:t>/</a:t>
            </a:r>
            <a:r>
              <a:rPr lang="he-IL" sz="1100" dirty="0">
                <a:latin typeface="Varela Round" panose="00000500000000000000" pitchFamily="2" charset="-79"/>
                <a:cs typeface="Varela Round" panose="00000500000000000000" pitchFamily="2" charset="-79"/>
              </a:rPr>
              <a:t> </a:t>
            </a:r>
            <a:r>
              <a:rPr lang="en-US" sz="1100" dirty="0">
                <a:latin typeface="Varela Round" panose="00000500000000000000" pitchFamily="2" charset="-79"/>
                <a:cs typeface="Varela Round" panose="00000500000000000000" pitchFamily="2" charset="-79"/>
              </a:rPr>
              <a:t>optimizer</a:t>
            </a:r>
            <a:r>
              <a:rPr lang="he-IL" sz="1100" dirty="0">
                <a:latin typeface="Varela Round" panose="00000500000000000000" pitchFamily="2" charset="-79"/>
                <a:cs typeface="Varela Round" panose="00000500000000000000" pitchFamily="2" charset="-79"/>
              </a:rPr>
              <a:t> </a:t>
            </a:r>
            <a:r>
              <a:rPr lang="en-US" sz="1100" dirty="0">
                <a:latin typeface="Varela Round" panose="00000500000000000000" pitchFamily="2" charset="-79"/>
                <a:cs typeface="Varela Round" panose="00000500000000000000" pitchFamily="2" charset="-79"/>
              </a:rPr>
              <a:t>/</a:t>
            </a:r>
            <a:r>
              <a:rPr lang="he-IL" sz="1100" dirty="0">
                <a:latin typeface="Varela Round" panose="00000500000000000000" pitchFamily="2" charset="-79"/>
                <a:cs typeface="Varela Round" panose="00000500000000000000" pitchFamily="2" charset="-79"/>
              </a:rPr>
              <a:t> אלגוריתם תזמון.</a:t>
            </a:r>
          </a:p>
          <a:p>
            <a:pPr marL="158750" indent="0" algn="r" rtl="1">
              <a:buNone/>
            </a:pPr>
            <a:endParaRPr lang="en-US" dirty="0"/>
          </a:p>
          <a:p>
            <a:pPr marL="158750" indent="0" algn="r" rtl="1">
              <a:buNone/>
            </a:pPr>
            <a:r>
              <a:rPr lang="en-US" dirty="0"/>
              <a:t>Warm up</a:t>
            </a:r>
            <a:r>
              <a:rPr lang="he-IL" dirty="0"/>
              <a:t> הוא דרך להפחית את השפעת הראשוניות של דוגמאות האימון המוקדמות. בלעדיו, ייתכן שתצטרך לרוץ כמה עידנים נוספים כדי להשיג את ההתכנסות הרצוי</a:t>
            </a:r>
            <a:endParaRPr lang="en-US" dirty="0"/>
          </a:p>
        </p:txBody>
      </p:sp>
    </p:spTree>
    <p:extLst>
      <p:ext uri="{BB962C8B-B14F-4D97-AF65-F5344CB8AC3E}">
        <p14:creationId xmlns:p14="http://schemas.microsoft.com/office/powerpoint/2010/main" val="265424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dda9acb2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1dda9acb2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כל </a:t>
            </a:r>
            <a:r>
              <a:rPr lang="he-IL" dirty="0" err="1"/>
              <a:t>האופטימיזרים</a:t>
            </a:r>
            <a:r>
              <a:rPr lang="he-IL" dirty="0"/>
              <a:t> עם ה</a:t>
            </a:r>
            <a:r>
              <a:rPr lang="en-US" dirty="0"/>
              <a:t>learning rate</a:t>
            </a:r>
            <a:r>
              <a:rPr lang="he-IL" dirty="0"/>
              <a:t> האדפטיבי יודעים ללמוד יותר מהר בכיוון אחד – להראות </a:t>
            </a:r>
            <a:r>
              <a:rPr lang="he-IL" dirty="0" err="1"/>
              <a:t>בגיפ</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en-US" dirty="0"/>
              <a:t>SGD</a:t>
            </a:r>
            <a:r>
              <a:rPr lang="he-IL" dirty="0"/>
              <a:t> יותר טוב למשטחים שהם קמורים – </a:t>
            </a:r>
            <a:r>
              <a:rPr lang="en-US" dirty="0"/>
              <a:t>convex</a:t>
            </a:r>
            <a:r>
              <a:rPr lang="he-IL" dirty="0"/>
              <a:t> .</a:t>
            </a:r>
          </a:p>
        </p:txBody>
      </p:sp>
    </p:spTree>
    <p:extLst>
      <p:ext uri="{BB962C8B-B14F-4D97-AF65-F5344CB8AC3E}">
        <p14:creationId xmlns:p14="http://schemas.microsoft.com/office/powerpoint/2010/main" val="76240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22d11bdc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22d11bdc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50000"/>
              </a:lnSpc>
              <a:spcBef>
                <a:spcPts val="0"/>
              </a:spcBef>
              <a:spcAft>
                <a:spcPts val="0"/>
              </a:spcAft>
              <a:buNone/>
            </a:pPr>
            <a:r>
              <a:rPr lang="he-IL" sz="1100" dirty="0">
                <a:solidFill>
                  <a:schemeClr val="tx1"/>
                </a:solidFill>
                <a:latin typeface="Varela Round" panose="00000500000000000000" pitchFamily="2" charset="-79"/>
                <a:ea typeface="Varela Round"/>
                <a:cs typeface="Varela Round" panose="00000500000000000000" pitchFamily="2" charset="-79"/>
                <a:sym typeface="Varela Round"/>
              </a:rPr>
              <a:t>לפני שניכנס לעומק של הדברים נעבור על כמה דברים לפני-</a:t>
            </a:r>
          </a:p>
          <a:p>
            <a:pPr marL="0" lvl="0" indent="0" algn="r" rtl="1">
              <a:lnSpc>
                <a:spcPct val="150000"/>
              </a:lnSpc>
              <a:spcBef>
                <a:spcPts val="0"/>
              </a:spcBef>
              <a:spcAft>
                <a:spcPts val="0"/>
              </a:spcAft>
              <a:buNone/>
            </a:pPr>
            <a:r>
              <a:rPr lang="he-IL" sz="1100" dirty="0">
                <a:solidFill>
                  <a:schemeClr val="tx1"/>
                </a:solidFill>
                <a:latin typeface="Varela Round" panose="00000500000000000000" pitchFamily="2" charset="-79"/>
                <a:ea typeface="Varela Round"/>
                <a:cs typeface="Varela Round" panose="00000500000000000000" pitchFamily="2" charset="-79"/>
                <a:sym typeface="Varela Round"/>
              </a:rPr>
              <a:t>מה המטרה שלנו? לפתור בעיה מסוימת, בהינתן בעיה נמיר אותה לבעיית אופטימיזציה ע"מ להקל על הפתרון שלה וע"מ שנוכל להשתמש בכלים שיעזרו לנו לפתור אותה.</a:t>
            </a:r>
          </a:p>
          <a:p>
            <a:pPr marL="0" lvl="0" indent="0" algn="r" rtl="1">
              <a:lnSpc>
                <a:spcPct val="150000"/>
              </a:lnSpc>
              <a:spcBef>
                <a:spcPts val="0"/>
              </a:spcBef>
              <a:spcAft>
                <a:spcPts val="0"/>
              </a:spcAft>
              <a:buNone/>
            </a:pPr>
            <a:r>
              <a:rPr lang="he-IL" sz="1100" dirty="0">
                <a:solidFill>
                  <a:schemeClr val="tx1"/>
                </a:solidFill>
                <a:highlight>
                  <a:srgbClr val="F8F9FA"/>
                </a:highlight>
                <a:latin typeface="Varela Round" panose="00000500000000000000" pitchFamily="2" charset="-79"/>
                <a:cs typeface="Varela Round" panose="00000500000000000000" pitchFamily="2" charset="-79"/>
                <a:sym typeface="Varela Round"/>
              </a:rPr>
              <a:t>למשל ע"י שימוש ברשת נוירונים כך שהפלט שלנו יהיה כמה שיוצר קרוב לתוצאה האמיתית</a:t>
            </a:r>
            <a:endParaRPr lang="he-IL" sz="1100" dirty="0">
              <a:solidFill>
                <a:srgbClr val="202124"/>
              </a:solidFill>
              <a:highlight>
                <a:srgbClr val="F8F9FA"/>
              </a:highlight>
            </a:endParaRPr>
          </a:p>
          <a:p>
            <a:pPr marL="0" lvl="0" indent="0" algn="r" rtl="1">
              <a:spcBef>
                <a:spcPts val="0"/>
              </a:spcBef>
              <a:spcAft>
                <a:spcPts val="0"/>
              </a:spcAft>
              <a:buNone/>
            </a:pPr>
            <a:endParaRPr lang="he-IL" dirty="0"/>
          </a:p>
          <a:p>
            <a:pPr marL="0" lvl="0" indent="0" algn="r" rtl="1">
              <a:spcBef>
                <a:spcPts val="0"/>
              </a:spcBef>
              <a:spcAft>
                <a:spcPts val="0"/>
              </a:spcAft>
              <a:buNone/>
            </a:pPr>
            <a:endParaRPr dirty="0"/>
          </a:p>
        </p:txBody>
      </p:sp>
    </p:spTree>
    <p:extLst>
      <p:ext uri="{BB962C8B-B14F-4D97-AF65-F5344CB8AC3E}">
        <p14:creationId xmlns:p14="http://schemas.microsoft.com/office/powerpoint/2010/main" val="2677584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u="sng" dirty="0"/>
              <a:t>פתרון אפשרי</a:t>
            </a:r>
            <a:r>
              <a:rPr lang="he-IL" dirty="0"/>
              <a:t>:</a:t>
            </a:r>
            <a:r>
              <a:rPr lang="he-IL" baseline="0" dirty="0"/>
              <a:t> בניית אלגוריתם אדפטיבי שיעדכן באופן אוטומטי את ה-</a:t>
            </a:r>
            <a:r>
              <a:rPr lang="en-US" baseline="0" dirty="0"/>
              <a:t>Learning rate</a:t>
            </a:r>
            <a:r>
              <a:rPr lang="he-IL" baseline="0" dirty="0"/>
              <a:t>.</a:t>
            </a:r>
            <a:endParaRPr lang="he-IL" dirty="0"/>
          </a:p>
        </p:txBody>
      </p:sp>
    </p:spTree>
    <p:extLst>
      <p:ext uri="{BB962C8B-B14F-4D97-AF65-F5344CB8AC3E}">
        <p14:creationId xmlns:p14="http://schemas.microsoft.com/office/powerpoint/2010/main" val="390656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he-IL" dirty="0"/>
              <a:t>במצבים כאלה, של כישלון, </a:t>
            </a:r>
            <a:r>
              <a:rPr lang="en-US" dirty="0"/>
              <a:t>ADAM</a:t>
            </a:r>
            <a:r>
              <a:rPr lang="he-IL" dirty="0"/>
              <a:t> מגיע לתוצאות פחות טובות מ-</a:t>
            </a:r>
            <a:r>
              <a:rPr lang="en-US" dirty="0"/>
              <a:t>SGD</a:t>
            </a:r>
            <a:r>
              <a:rPr lang="he-IL" baseline="0" dirty="0"/>
              <a:t>.</a:t>
            </a:r>
            <a:endParaRPr lang="he-IL" dirty="0"/>
          </a:p>
          <a:p>
            <a:pPr algn="r" rtl="1"/>
            <a:endParaRPr lang="he-IL" dirty="0"/>
          </a:p>
        </p:txBody>
      </p:sp>
    </p:spTree>
    <p:extLst>
      <p:ext uri="{BB962C8B-B14F-4D97-AF65-F5344CB8AC3E}">
        <p14:creationId xmlns:p14="http://schemas.microsoft.com/office/powerpoint/2010/main" val="4223376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457200" indent="-298450" algn="r" rtl="1"/>
            <a:r>
              <a:rPr lang="en-US" dirty="0" smtClean="0"/>
              <a:t>SGD</a:t>
            </a:r>
            <a:r>
              <a:rPr lang="he-IL" dirty="0" smtClean="0"/>
              <a:t> משתמש ב-</a:t>
            </a:r>
            <a:r>
              <a:rPr lang="en-US" dirty="0" smtClean="0"/>
              <a:t>LR</a:t>
            </a:r>
            <a:r>
              <a:rPr lang="he-IL" dirty="0" smtClean="0"/>
              <a:t> אחד לכל הגרדיאנטים שלו </a:t>
            </a:r>
          </a:p>
          <a:p>
            <a:pPr marL="158750" indent="0" algn="r" rtl="1">
              <a:buNone/>
            </a:pPr>
            <a:r>
              <a:rPr lang="he-IL" u="sng" dirty="0" smtClean="0"/>
              <a:t>בעיה</a:t>
            </a:r>
            <a:r>
              <a:rPr lang="he-IL" u="none" dirty="0" smtClean="0"/>
              <a:t>: </a:t>
            </a:r>
            <a:r>
              <a:rPr lang="he-IL" dirty="0" smtClean="0"/>
              <a:t>ההתכנסות שלו יכולה להיות לא "מספקת"</a:t>
            </a:r>
          </a:p>
          <a:p>
            <a:pPr marL="158750" indent="0" algn="r" rtl="1">
              <a:buNone/>
            </a:pPr>
            <a:r>
              <a:rPr lang="he-IL" u="sng" dirty="0" smtClean="0"/>
              <a:t>פתרון</a:t>
            </a:r>
            <a:r>
              <a:rPr lang="he-IL" dirty="0" smtClean="0"/>
              <a:t>: פיתוח</a:t>
            </a:r>
            <a:r>
              <a:rPr lang="he-IL" baseline="0" dirty="0" smtClean="0"/>
              <a:t> אלגוריתמים אדפטיביים שמשפרים את ה-</a:t>
            </a:r>
            <a:r>
              <a:rPr lang="en-US" baseline="0" dirty="0" smtClean="0"/>
              <a:t>LR</a:t>
            </a:r>
            <a:r>
              <a:rPr lang="he-IL" baseline="0" dirty="0" smtClean="0"/>
              <a:t> בהתאם לכל גרדיאנט.</a:t>
            </a:r>
          </a:p>
          <a:p>
            <a:pPr marL="457200" indent="-298450" algn="r" rtl="1"/>
            <a:r>
              <a:rPr lang="he-IL" baseline="0" dirty="0" smtClean="0"/>
              <a:t>אחד האלגוריתמים הנ"ל הוא </a:t>
            </a:r>
            <a:r>
              <a:rPr lang="en-US" baseline="0" dirty="0" smtClean="0"/>
              <a:t>ADAM</a:t>
            </a:r>
            <a:r>
              <a:rPr lang="he-IL" baseline="0" dirty="0" smtClean="0"/>
              <a:t>, שמגיע מהר מאוד (ע"פ זמן התכנסות) לאזור המינימלי מ-</a:t>
            </a:r>
            <a:r>
              <a:rPr lang="en-US" baseline="0" dirty="0" smtClean="0"/>
              <a:t>SGD</a:t>
            </a:r>
            <a:r>
              <a:rPr lang="he-IL" baseline="0" dirty="0" smtClean="0"/>
              <a:t> רגיל.</a:t>
            </a:r>
          </a:p>
          <a:p>
            <a:pPr marL="457200" indent="-298450" algn="r" rtl="1"/>
            <a:r>
              <a:rPr lang="he-IL" baseline="0" dirty="0" smtClean="0"/>
              <a:t>אך, למרות זאת </a:t>
            </a:r>
            <a:r>
              <a:rPr lang="en-US" baseline="0" dirty="0" smtClean="0"/>
              <a:t>ADAM</a:t>
            </a:r>
            <a:r>
              <a:rPr lang="he-IL" baseline="0" dirty="0" smtClean="0"/>
              <a:t> בדרך כלל מגיע לתוצאות פחות טובות מ-</a:t>
            </a:r>
            <a:r>
              <a:rPr lang="en-US" baseline="0" dirty="0" smtClean="0"/>
              <a:t>SGD</a:t>
            </a:r>
            <a:r>
              <a:rPr lang="he-IL" baseline="0" dirty="0" smtClean="0"/>
              <a:t> רגיל, </a:t>
            </a:r>
            <a:r>
              <a:rPr lang="he-IL" dirty="0" smtClean="0"/>
              <a:t>עדיין</a:t>
            </a:r>
            <a:r>
              <a:rPr lang="he-IL" baseline="0" dirty="0" smtClean="0"/>
              <a:t> לא ברור למה.</a:t>
            </a:r>
          </a:p>
        </p:txBody>
      </p:sp>
    </p:spTree>
    <p:extLst>
      <p:ext uri="{BB962C8B-B14F-4D97-AF65-F5344CB8AC3E}">
        <p14:creationId xmlns:p14="http://schemas.microsoft.com/office/powerpoint/2010/main" val="3141393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נשאל, במה איכות ומהירות כל אחד מהאלגוריתמים תלויה כדי לנתח את תוצאותיהן.</a:t>
            </a:r>
          </a:p>
          <a:p>
            <a:pPr marL="387350" indent="-228600" algn="r" rtl="1">
              <a:buFont typeface="+mj-lt"/>
              <a:buAutoNum type="arabicPeriod"/>
            </a:pPr>
            <a:r>
              <a:rPr lang="he-IL" dirty="0"/>
              <a:t>שנהם</a:t>
            </a:r>
            <a:r>
              <a:rPr lang="he-IL" baseline="0" dirty="0"/>
              <a:t> תלויים במדידת הרדון (הטופולוגיה, "עקמומיות" המשטח) ובמדידת הרעש</a:t>
            </a:r>
          </a:p>
          <a:p>
            <a:pPr marL="387350" indent="-228600" algn="r" rtl="1">
              <a:buFont typeface="+mj-lt"/>
              <a:buAutoNum type="arabicPeriod"/>
            </a:pPr>
            <a:r>
              <a:rPr lang="he-IL" dirty="0" smtClean="0"/>
              <a:t>מכיוון</a:t>
            </a:r>
            <a:r>
              <a:rPr lang="he-IL" baseline="0" dirty="0" smtClean="0"/>
              <a:t> </a:t>
            </a:r>
            <a:r>
              <a:rPr lang="he-IL" baseline="0" dirty="0"/>
              <a:t>ש-</a:t>
            </a:r>
            <a:r>
              <a:rPr lang="en-US" baseline="0" dirty="0"/>
              <a:t>ADAM</a:t>
            </a:r>
            <a:r>
              <a:rPr lang="he-IL" baseline="0" dirty="0"/>
              <a:t> הוא אדפטיבי, מדידת הרדון שלו תעלה בהתאם לרעשים חזקים. ז"א שהוא יפרש את השטח כ"עקמומי" יותר ויגיע לאט יותר למינימום הלוקאלי. </a:t>
            </a:r>
            <a:endParaRPr lang="en-US" baseline="0" dirty="0" smtClean="0"/>
          </a:p>
          <a:p>
            <a:pPr marL="387350" indent="-228600" algn="r" rtl="1">
              <a:buFont typeface="+mj-lt"/>
              <a:buAutoNum type="arabicPeriod"/>
            </a:pPr>
            <a:r>
              <a:rPr lang="en-US" baseline="0" dirty="0" smtClean="0"/>
              <a:t>ADAM</a:t>
            </a:r>
            <a:r>
              <a:rPr lang="he-IL" baseline="0" dirty="0" smtClean="0"/>
              <a:t> </a:t>
            </a:r>
            <a:r>
              <a:rPr lang="he-IL" baseline="0" dirty="0"/>
              <a:t>מחליש את עוצמת הרעש, עקב הגרדיאנט הממוצע אקספוננציאלי שלו, ז"א ש-</a:t>
            </a:r>
            <a:r>
              <a:rPr lang="en-US" baseline="0" dirty="0"/>
              <a:t>ADAM</a:t>
            </a:r>
            <a:r>
              <a:rPr lang="he-IL" baseline="0" dirty="0"/>
              <a:t> יגיע למינימום לוקאלי "חד" יותר עם מדידת ראדון נמוכה ולמעשה יהיה יותר יציב מ-</a:t>
            </a:r>
            <a:r>
              <a:rPr lang="en-US" baseline="0" dirty="0"/>
              <a:t>SGD</a:t>
            </a:r>
            <a:r>
              <a:rPr lang="he-IL" baseline="0" dirty="0"/>
              <a:t> בהתאם לתנאי השטח. דבר זה יכול להוביל לכך ש-</a:t>
            </a:r>
            <a:r>
              <a:rPr lang="en-US" baseline="0" dirty="0"/>
              <a:t>ADAM</a:t>
            </a:r>
            <a:r>
              <a:rPr lang="he-IL" baseline="0" dirty="0"/>
              <a:t> יחשוב שהוא מצא את המינימום אך </a:t>
            </a:r>
            <a:r>
              <a:rPr lang="en-US" baseline="0" dirty="0"/>
              <a:t>SGD</a:t>
            </a:r>
            <a:r>
              <a:rPr lang="he-IL" baseline="0" dirty="0"/>
              <a:t> ימצא מינימום טוב יותר באמצעות מדידת רדון גדולה יותר. </a:t>
            </a:r>
            <a:endParaRPr lang="he-IL" dirty="0"/>
          </a:p>
          <a:p>
            <a:pPr algn="r" rtl="1"/>
            <a:endParaRPr lang="he-IL" dirty="0"/>
          </a:p>
        </p:txBody>
      </p:sp>
    </p:spTree>
    <p:extLst>
      <p:ext uri="{BB962C8B-B14F-4D97-AF65-F5344CB8AC3E}">
        <p14:creationId xmlns:p14="http://schemas.microsoft.com/office/powerpoint/2010/main" val="1417967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baseline="0" dirty="0"/>
              <a:t>באמצעות ניתוח פונקציית ההתכנסות שלהם ובאופן ספציפי ה"זנבות" הכבדים שלהם – רעשים בגרדיאנט, נרצה ל</a:t>
            </a:r>
            <a:r>
              <a:rPr lang="he-IL" dirty="0"/>
              <a:t>נתח</a:t>
            </a:r>
            <a:r>
              <a:rPr lang="he-IL" baseline="0" dirty="0"/>
              <a:t> את ההתכנסות שלהם.</a:t>
            </a:r>
          </a:p>
          <a:p>
            <a:pPr algn="r" rtl="1"/>
            <a:r>
              <a:rPr lang="he-IL" baseline="0" dirty="0"/>
              <a:t>נעשה זאת דרך המשוואות הדיפרנציאליות הסטוכסטיות שלהם.</a:t>
            </a:r>
            <a:endParaRPr lang="he-IL" dirty="0"/>
          </a:p>
        </p:txBody>
      </p:sp>
    </p:spTree>
    <p:extLst>
      <p:ext uri="{BB962C8B-B14F-4D97-AF65-F5344CB8AC3E}">
        <p14:creationId xmlns:p14="http://schemas.microsoft.com/office/powerpoint/2010/main" val="4189169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smtClean="0">
                <a:latin typeface="Varela Round" panose="020B0604020202020204" charset="-79"/>
                <a:cs typeface="Varela Round" panose="020B0604020202020204" charset="-79"/>
              </a:rPr>
              <a:t>מכיוון ש-</a:t>
            </a:r>
            <a:r>
              <a:rPr lang="en-US"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מעדכן את ה-</a:t>
            </a:r>
            <a:r>
              <a:rPr lang="en-US" dirty="0" smtClean="0">
                <a:latin typeface="Varela Round" panose="020B0604020202020204" charset="-79"/>
                <a:cs typeface="Varela Round" panose="020B0604020202020204" charset="-79"/>
              </a:rPr>
              <a:t>Learning rate</a:t>
            </a:r>
            <a:r>
              <a:rPr lang="he-IL" dirty="0" smtClean="0">
                <a:latin typeface="Varela Round" panose="020B0604020202020204" charset="-79"/>
                <a:cs typeface="Varela Round" panose="020B0604020202020204" charset="-79"/>
              </a:rPr>
              <a:t> תוך כדי תנועה, יהיה יציב בהרבה מ-</a:t>
            </a:r>
            <a:r>
              <a:rPr lang="en-US" dirty="0" smtClean="0">
                <a:latin typeface="Varela Round" panose="020B0604020202020204" charset="-79"/>
                <a:cs typeface="Varela Round" panose="020B0604020202020204" charset="-79"/>
              </a:rPr>
              <a:t>SGD</a:t>
            </a:r>
            <a:r>
              <a:rPr lang="he-IL" dirty="0" smtClean="0">
                <a:latin typeface="Varela Round" panose="020B0604020202020204" charset="-79"/>
                <a:cs typeface="Varela Round" panose="020B0604020202020204" charset="-79"/>
              </a:rPr>
              <a:t>.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smtClean="0">
                <a:latin typeface="Varela Round" panose="020B0604020202020204" charset="-79"/>
                <a:cs typeface="Varela Round" panose="020B0604020202020204" charset="-79"/>
              </a:rPr>
              <a:t>דבר זה יכול לפגוע בדיוק האלגוריתם כאשר יש נקודות מינימום שמגיעות אחרי ירידה חדה בגרדיאנט. </a:t>
            </a:r>
            <a:r>
              <a:rPr lang="en-US" dirty="0" smtClean="0">
                <a:latin typeface="Varela Round" panose="020B0604020202020204" charset="-79"/>
                <a:cs typeface="Varela Round" panose="020B0604020202020204" charset="-79"/>
              </a:rPr>
              <a:t>SGD</a:t>
            </a:r>
            <a:r>
              <a:rPr lang="he-IL" dirty="0" smtClean="0">
                <a:latin typeface="Varela Round" panose="020B0604020202020204" charset="-79"/>
                <a:cs typeface="Varela Round" panose="020B0604020202020204" charset="-79"/>
              </a:rPr>
              <a:t> "יפסח" עליהן ואילו </a:t>
            </a:r>
            <a:r>
              <a:rPr lang="en-US"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יתכנס לתוכן. </a:t>
            </a:r>
          </a:p>
          <a:p>
            <a:pPr marL="158750" indent="0" algn="r" rtl="1">
              <a:buNone/>
            </a:pPr>
            <a:endParaRPr lang="he-IL" dirty="0"/>
          </a:p>
        </p:txBody>
      </p:sp>
    </p:spTree>
    <p:extLst>
      <p:ext uri="{BB962C8B-B14F-4D97-AF65-F5344CB8AC3E}">
        <p14:creationId xmlns:p14="http://schemas.microsoft.com/office/powerpoint/2010/main" val="972981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750492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endParaRPr lang="he-IL" dirty="0"/>
          </a:p>
        </p:txBody>
      </p:sp>
    </p:spTree>
    <p:extLst>
      <p:ext uri="{BB962C8B-B14F-4D97-AF65-F5344CB8AC3E}">
        <p14:creationId xmlns:p14="http://schemas.microsoft.com/office/powerpoint/2010/main" val="2487129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מהדוגמאות ניתן לראות: </a:t>
            </a:r>
          </a:p>
          <a:p>
            <a:pPr algn="r" rtl="1"/>
            <a:r>
              <a:rPr lang="en-US" b="0" dirty="0" smtClean="0"/>
              <a:t>ADAM</a:t>
            </a:r>
            <a:r>
              <a:rPr lang="he-IL" b="0" baseline="0" dirty="0" smtClean="0"/>
              <a:t> טוב יותר באיטרציות הראשונות</a:t>
            </a:r>
          </a:p>
          <a:p>
            <a:pPr algn="r" rtl="1"/>
            <a:r>
              <a:rPr lang="en-US" b="0" baseline="0" dirty="0" smtClean="0"/>
              <a:t>SGD</a:t>
            </a:r>
            <a:r>
              <a:rPr lang="he-IL" b="0" baseline="0" dirty="0" smtClean="0"/>
              <a:t> מדייק יותר ככל שמתקדמים במספר האיטרציות. </a:t>
            </a:r>
            <a:endParaRPr lang="he-IL" b="0" dirty="0"/>
          </a:p>
        </p:txBody>
      </p:sp>
    </p:spTree>
    <p:extLst>
      <p:ext uri="{BB962C8B-B14F-4D97-AF65-F5344CB8AC3E}">
        <p14:creationId xmlns:p14="http://schemas.microsoft.com/office/powerpoint/2010/main" val="909747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he-IL" dirty="0"/>
          </a:p>
        </p:txBody>
      </p:sp>
    </p:spTree>
    <p:extLst>
      <p:ext uri="{BB962C8B-B14F-4D97-AF65-F5344CB8AC3E}">
        <p14:creationId xmlns:p14="http://schemas.microsoft.com/office/powerpoint/2010/main" val="26881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22d11bdc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22d11bdc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50000"/>
              </a:lnSpc>
              <a:spcBef>
                <a:spcPts val="0"/>
              </a:spcBef>
              <a:spcAft>
                <a:spcPts val="0"/>
              </a:spcAft>
              <a:buNone/>
            </a:pPr>
            <a:r>
              <a:rPr lang="he-IL" dirty="0">
                <a:solidFill>
                  <a:schemeClr val="tx1"/>
                </a:solidFill>
                <a:latin typeface="Varela Round"/>
                <a:ea typeface="Varela Round"/>
                <a:cs typeface="Varela Round"/>
                <a:sym typeface="Varela Round"/>
              </a:rPr>
              <a:t>בהמשך לשקף הקודם – המטרה שלנו היא להגיע למינימום ע"מ להגיע לדיוק כמה שיותר טוב.</a:t>
            </a:r>
          </a:p>
          <a:p>
            <a:pPr marL="0" lvl="0" indent="0" algn="r" rtl="1">
              <a:lnSpc>
                <a:spcPct val="150000"/>
              </a:lnSpc>
              <a:spcBef>
                <a:spcPts val="0"/>
              </a:spcBef>
              <a:spcAft>
                <a:spcPts val="0"/>
              </a:spcAft>
              <a:buNone/>
            </a:pPr>
            <a:r>
              <a:rPr lang="he-IL" dirty="0">
                <a:solidFill>
                  <a:schemeClr val="tx1"/>
                </a:solidFill>
                <a:latin typeface="Varela Round"/>
                <a:ea typeface="Varela Round"/>
                <a:cs typeface="Varela Round"/>
                <a:sym typeface="Varela Round"/>
              </a:rPr>
              <a:t>כדי לעשות זאת אנו מגדירים נקודת התחלה רנדומלית וממנה מנסים להגיע למינימום הגלובלי.</a:t>
            </a:r>
          </a:p>
          <a:p>
            <a:pPr marL="0" lvl="0" indent="0" algn="r" rtl="1">
              <a:lnSpc>
                <a:spcPct val="150000"/>
              </a:lnSpc>
              <a:spcBef>
                <a:spcPts val="0"/>
              </a:spcBef>
              <a:spcAft>
                <a:spcPts val="0"/>
              </a:spcAft>
              <a:buNone/>
            </a:pPr>
            <a:r>
              <a:rPr lang="he-IL" dirty="0">
                <a:solidFill>
                  <a:schemeClr val="tx1"/>
                </a:solidFill>
                <a:latin typeface="Varela Round"/>
                <a:ea typeface="Varela Round"/>
                <a:cs typeface="Varela Round"/>
                <a:sym typeface="Varela Round"/>
              </a:rPr>
              <a:t>מה שעוזר לנו להגיע למינימום הוא הגרדיאנט – השיפוע של הפונקציה שאותה אנחנו רוצים למזער – כל פעם נרצה לעדכן את המשקולות שלנו בניגוד הפוך </a:t>
            </a:r>
            <a:r>
              <a:rPr lang="he-IL" dirty="0" err="1">
                <a:solidFill>
                  <a:schemeClr val="tx1"/>
                </a:solidFill>
                <a:latin typeface="Varela Round"/>
                <a:ea typeface="Varela Round"/>
                <a:cs typeface="Varela Round"/>
                <a:sym typeface="Varela Round"/>
              </a:rPr>
              <a:t>לגרדיאנט</a:t>
            </a:r>
            <a:r>
              <a:rPr lang="he-IL" dirty="0">
                <a:solidFill>
                  <a:schemeClr val="tx1"/>
                </a:solidFill>
                <a:latin typeface="Varela Round"/>
                <a:ea typeface="Varela Round"/>
                <a:cs typeface="Varela Round"/>
                <a:sym typeface="Varela Round"/>
              </a:rPr>
              <a:t> – למשל בתמונה נקבל שהשיפוע בנקודה הזו הוא חיובי ולכן נרצה ללכת אחורה (חזרה </a:t>
            </a:r>
            <a:r>
              <a:rPr lang="he-IL" dirty="0" err="1">
                <a:solidFill>
                  <a:schemeClr val="tx1"/>
                </a:solidFill>
                <a:latin typeface="Varela Round"/>
                <a:ea typeface="Varela Round"/>
                <a:cs typeface="Varela Round"/>
                <a:sym typeface="Varela Round"/>
              </a:rPr>
              <a:t>מהעליה</a:t>
            </a:r>
            <a:r>
              <a:rPr lang="he-IL" dirty="0">
                <a:solidFill>
                  <a:schemeClr val="tx1"/>
                </a:solidFill>
                <a:latin typeface="Varela Round"/>
                <a:ea typeface="Varela Round"/>
                <a:cs typeface="Varela Round"/>
                <a:sym typeface="Varela Round"/>
              </a:rPr>
              <a:t>- לכיוון הירידה).</a:t>
            </a:r>
            <a:br>
              <a:rPr lang="he-IL" dirty="0">
                <a:solidFill>
                  <a:schemeClr val="tx1"/>
                </a:solidFill>
                <a:latin typeface="Varela Round"/>
                <a:ea typeface="Varela Round"/>
                <a:cs typeface="Varela Round"/>
                <a:sym typeface="Varela Round"/>
              </a:rPr>
            </a:br>
            <a:r>
              <a:rPr lang="he-IL" dirty="0">
                <a:solidFill>
                  <a:schemeClr val="tx1"/>
                </a:solidFill>
                <a:latin typeface="Varela Round"/>
                <a:ea typeface="Varela Round"/>
                <a:cs typeface="Varela Round"/>
                <a:sym typeface="Varela Round"/>
              </a:rPr>
              <a:t>כלל האופטימייזרים שנראה עובדים עם הגרדיאנט ע"מ לקבוע לנו מה המודל הכי נכון למקרה שלנו.</a:t>
            </a:r>
          </a:p>
          <a:p>
            <a:pPr marL="0" lvl="0" indent="0" algn="r" rtl="1">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שני אופטימייזרים שימושיים מאוד הם </a:t>
            </a:r>
            <a:r>
              <a:rPr lang="en-US" dirty="0"/>
              <a:t>ADAM</a:t>
            </a:r>
            <a:r>
              <a:rPr lang="he-IL" baseline="0" dirty="0"/>
              <a:t> </a:t>
            </a:r>
            <a:r>
              <a:rPr lang="he-IL" baseline="0" dirty="0" smtClean="0"/>
              <a:t>ו-</a:t>
            </a:r>
            <a:r>
              <a:rPr lang="en-US" baseline="0" dirty="0"/>
              <a:t>SGD</a:t>
            </a:r>
            <a:r>
              <a:rPr lang="he-IL" baseline="0" dirty="0"/>
              <a:t>. </a:t>
            </a:r>
          </a:p>
          <a:p>
            <a:pPr algn="r" rtl="1"/>
            <a:r>
              <a:rPr lang="he-IL" baseline="0" dirty="0"/>
              <a:t>נראה אפשרות ליצור אופטימייזר חדש </a:t>
            </a:r>
            <a:r>
              <a:rPr lang="en-US" baseline="0" dirty="0"/>
              <a:t>MAS</a:t>
            </a:r>
            <a:r>
              <a:rPr lang="he-IL" baseline="0" dirty="0"/>
              <a:t> שהינו שילוב של שני האופטימייזרים ביחד.</a:t>
            </a:r>
          </a:p>
          <a:p>
            <a:pPr algn="r" rtl="1"/>
            <a:r>
              <a:rPr lang="he-IL" baseline="0" dirty="0"/>
              <a:t>במקום לנסות לשפר כל אחד מהם לחוד, ניצור אופטימייזר חדש כך שניקח את ה"טוב" מכל אופטימייזר לחוד. </a:t>
            </a:r>
          </a:p>
          <a:p>
            <a:pPr algn="r" rtl="1"/>
            <a:r>
              <a:rPr lang="he-IL" baseline="0" dirty="0"/>
              <a:t>ניתן משקלים קבועים ל-</a:t>
            </a:r>
            <a:r>
              <a:rPr lang="en-US" baseline="0" dirty="0"/>
              <a:t>SGD</a:t>
            </a:r>
            <a:r>
              <a:rPr lang="he-IL" baseline="0" dirty="0"/>
              <a:t> ול-</a:t>
            </a:r>
            <a:r>
              <a:rPr lang="en-US" baseline="0" dirty="0"/>
              <a:t>ADAM</a:t>
            </a:r>
            <a:r>
              <a:rPr lang="he-IL" baseline="0" dirty="0"/>
              <a:t> ונבחן מי מהם "מועיל" יותר. </a:t>
            </a:r>
          </a:p>
          <a:p>
            <a:pPr algn="r" rtl="1"/>
            <a:endParaRPr lang="he-IL" dirty="0"/>
          </a:p>
        </p:txBody>
      </p:sp>
    </p:spTree>
    <p:extLst>
      <p:ext uri="{BB962C8B-B14F-4D97-AF65-F5344CB8AC3E}">
        <p14:creationId xmlns:p14="http://schemas.microsoft.com/office/powerpoint/2010/main" val="2336018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he-IL" baseline="0" dirty="0"/>
              <a:t>בכך נוכל להראות כי </a:t>
            </a:r>
            <a:r>
              <a:rPr lang="he-IL" dirty="0"/>
              <a:t>שילוב של שני האופטימייזרים שונים יכול להביא לתוצאה טובה יותר, מכל אחת מהאופטימייזירים לחוד.</a:t>
            </a:r>
          </a:p>
          <a:p>
            <a:pPr marL="158750" indent="0" algn="r" rtl="1">
              <a:buNone/>
            </a:pPr>
            <a:endParaRPr lang="he-IL" dirty="0"/>
          </a:p>
        </p:txBody>
      </p:sp>
    </p:spTree>
    <p:extLst>
      <p:ext uri="{BB962C8B-B14F-4D97-AF65-F5344CB8AC3E}">
        <p14:creationId xmlns:p14="http://schemas.microsoft.com/office/powerpoint/2010/main" val="3917215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וכך נולד הרעיון לשלב את שני האופטימייזרים הנ"ל</a:t>
            </a:r>
            <a:r>
              <a:rPr lang="he-IL" baseline="0" dirty="0"/>
              <a:t> לאופטימייזר חדש שנקרא </a:t>
            </a:r>
            <a:r>
              <a:rPr lang="en-US" baseline="0" dirty="0"/>
              <a:t>MSA</a:t>
            </a:r>
            <a:r>
              <a:rPr lang="he-IL" baseline="0" dirty="0"/>
              <a:t>.</a:t>
            </a:r>
          </a:p>
          <a:p>
            <a:pPr marL="158750" indent="0" algn="r" rtl="1">
              <a:buNone/>
            </a:pPr>
            <a:endParaRPr lang="he-IL" dirty="0"/>
          </a:p>
        </p:txBody>
      </p:sp>
    </p:spTree>
    <p:extLst>
      <p:ext uri="{BB962C8B-B14F-4D97-AF65-F5344CB8AC3E}">
        <p14:creationId xmlns:p14="http://schemas.microsoft.com/office/powerpoint/2010/main" val="3310079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כאשר </a:t>
            </a:r>
            <a:r>
              <a:rPr lang="en-US" dirty="0"/>
              <a:t>w1 </a:t>
            </a:r>
            <a:r>
              <a:rPr lang="he-IL" dirty="0"/>
              <a:t>ו-</a:t>
            </a:r>
            <a:r>
              <a:rPr lang="en-US" dirty="0"/>
              <a:t>w2</a:t>
            </a:r>
            <a:r>
              <a:rPr lang="he-IL" baseline="0" dirty="0"/>
              <a:t> </a:t>
            </a:r>
            <a:r>
              <a:rPr lang="he-IL" dirty="0"/>
              <a:t>מייצגים את התזוזות של</a:t>
            </a:r>
            <a:r>
              <a:rPr lang="en-US" dirty="0"/>
              <a:t>ADAM </a:t>
            </a:r>
            <a:r>
              <a:rPr lang="he-IL" dirty="0"/>
              <a:t> ו-</a:t>
            </a:r>
            <a:r>
              <a:rPr lang="en-US" dirty="0"/>
              <a:t>SGD</a:t>
            </a:r>
            <a:r>
              <a:rPr lang="he-IL" dirty="0"/>
              <a:t> על</a:t>
            </a:r>
            <a:r>
              <a:rPr lang="he-IL" baseline="0" dirty="0"/>
              <a:t> </a:t>
            </a:r>
            <a:r>
              <a:rPr lang="he-IL" dirty="0"/>
              <a:t>פני השטח של פונקציית ההפסד, </a:t>
            </a:r>
          </a:p>
          <a:p>
            <a:pPr algn="r" rtl="1"/>
            <a:r>
              <a:rPr lang="he-IL" dirty="0"/>
              <a:t>בעוד ש-</a:t>
            </a:r>
            <a:r>
              <a:rPr lang="en-US" dirty="0"/>
              <a:t>w1 + w2</a:t>
            </a:r>
            <a:r>
              <a:rPr lang="he-IL" dirty="0"/>
              <a:t> מייצגים את התזוזה שהושגה הודות ל-</a:t>
            </a:r>
            <a:r>
              <a:rPr lang="en-US" dirty="0"/>
              <a:t>MAS</a:t>
            </a:r>
            <a:r>
              <a:rPr lang="he-IL" dirty="0"/>
              <a:t>.</a:t>
            </a:r>
          </a:p>
        </p:txBody>
      </p:sp>
    </p:spTree>
    <p:extLst>
      <p:ext uri="{BB962C8B-B14F-4D97-AF65-F5344CB8AC3E}">
        <p14:creationId xmlns:p14="http://schemas.microsoft.com/office/powerpoint/2010/main" val="368282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smtClean="0"/>
              <a:t>כאשר</a:t>
            </a:r>
            <a:r>
              <a:rPr lang="en-US" dirty="0" smtClean="0"/>
              <a:t> w1 </a:t>
            </a:r>
            <a:r>
              <a:rPr lang="he-IL" dirty="0"/>
              <a:t>ו-</a:t>
            </a:r>
            <a:r>
              <a:rPr lang="en-US" dirty="0"/>
              <a:t>w2</a:t>
            </a:r>
            <a:r>
              <a:rPr lang="he-IL" baseline="0" dirty="0"/>
              <a:t> </a:t>
            </a:r>
            <a:r>
              <a:rPr lang="he-IL" dirty="0"/>
              <a:t>מייצגים את התזוזות של</a:t>
            </a:r>
            <a:r>
              <a:rPr lang="en-US" dirty="0"/>
              <a:t>ADAM </a:t>
            </a:r>
            <a:r>
              <a:rPr lang="he-IL" dirty="0"/>
              <a:t> ו-</a:t>
            </a:r>
            <a:r>
              <a:rPr lang="en-US" dirty="0"/>
              <a:t>SGD</a:t>
            </a:r>
            <a:r>
              <a:rPr lang="he-IL" dirty="0"/>
              <a:t> על</a:t>
            </a:r>
            <a:r>
              <a:rPr lang="he-IL" baseline="0" dirty="0"/>
              <a:t> </a:t>
            </a:r>
            <a:r>
              <a:rPr lang="he-IL" dirty="0"/>
              <a:t>פני השטח של פונקציית ההפסד, </a:t>
            </a:r>
          </a:p>
          <a:p>
            <a:pPr algn="r" rtl="1"/>
            <a:r>
              <a:rPr lang="he-IL" dirty="0"/>
              <a:t>בעוד </a:t>
            </a:r>
            <a:r>
              <a:rPr lang="he-IL" dirty="0" smtClean="0"/>
              <a:t>ש- </a:t>
            </a:r>
            <a:r>
              <a:rPr lang="en-US" dirty="0" smtClean="0"/>
              <a:t>w1 </a:t>
            </a:r>
            <a:r>
              <a:rPr lang="en-US" dirty="0"/>
              <a:t>+ w2</a:t>
            </a:r>
            <a:r>
              <a:rPr lang="he-IL" dirty="0"/>
              <a:t> מייצגים את התזוזה שהושגה הודות ל-</a:t>
            </a:r>
            <a:r>
              <a:rPr lang="en-US" dirty="0"/>
              <a:t>MAS</a:t>
            </a:r>
            <a:r>
              <a:rPr lang="he-IL" dirty="0"/>
              <a:t>.</a:t>
            </a:r>
          </a:p>
        </p:txBody>
      </p:sp>
    </p:spTree>
    <p:extLst>
      <p:ext uri="{BB962C8B-B14F-4D97-AF65-F5344CB8AC3E}">
        <p14:creationId xmlns:p14="http://schemas.microsoft.com/office/powerpoint/2010/main" val="512296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1642370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2054474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1557796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baseline="0" dirty="0" smtClean="0"/>
              <a:t>שני </a:t>
            </a:r>
            <a:r>
              <a:rPr lang="he-IL" baseline="0" dirty="0"/>
              <a:t>האופטימייזרים מסכימים, לכן </a:t>
            </a:r>
            <a:r>
              <a:rPr lang="en-US" baseline="0" dirty="0"/>
              <a:t>MSA</a:t>
            </a:r>
            <a:r>
              <a:rPr lang="he-IL" baseline="0" dirty="0"/>
              <a:t> הולך במהירות לעבר המינימום.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baseline="0" dirty="0"/>
          </a:p>
          <a:p>
            <a:pPr marL="158750" indent="0" algn="r" rtl="1">
              <a:buNone/>
            </a:pPr>
            <a:r>
              <a:rPr lang="he-IL" u="sng" baseline="0" dirty="0"/>
              <a:t>סיכום</a:t>
            </a:r>
            <a:r>
              <a:rPr lang="he-IL" baseline="0" dirty="0"/>
              <a:t>: ניתן להשתמש ב-</a:t>
            </a:r>
            <a:r>
              <a:rPr lang="en-US" baseline="0" dirty="0"/>
              <a:t>MSA</a:t>
            </a:r>
            <a:r>
              <a:rPr lang="he-IL" baseline="0" dirty="0"/>
              <a:t> לניתוח וסיווג תמונה, טקסט וקטעי קול. </a:t>
            </a:r>
          </a:p>
          <a:p>
            <a:pPr marL="158750" indent="0" algn="r" rtl="1">
              <a:buNone/>
            </a:pPr>
            <a:r>
              <a:rPr lang="he-IL" baseline="0" dirty="0"/>
              <a:t>כמעט בכל הניסויים הושגה תוצאה טובה יותר עבור השימוש ב-</a:t>
            </a:r>
            <a:r>
              <a:rPr lang="en-US" baseline="0" dirty="0"/>
              <a:t>MSA</a:t>
            </a:r>
            <a:r>
              <a:rPr lang="he-IL" baseline="0" dirty="0"/>
              <a:t> מאשר בכל אופטימייזר לחוד. </a:t>
            </a:r>
          </a:p>
        </p:txBody>
      </p:sp>
    </p:spTree>
    <p:extLst>
      <p:ext uri="{BB962C8B-B14F-4D97-AF65-F5344CB8AC3E}">
        <p14:creationId xmlns:p14="http://schemas.microsoft.com/office/powerpoint/2010/main" val="3672726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426222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1dda9acb2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1dda9acb2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זה המודל הכי נכון?</a:t>
            </a:r>
            <a:br>
              <a:rPr lang="he-IL" dirty="0"/>
            </a:br>
            <a:r>
              <a:rPr lang="he-IL" dirty="0"/>
              <a:t>ניתן לראות כאן מצב של </a:t>
            </a:r>
            <a:r>
              <a:rPr lang="en-US" dirty="0"/>
              <a:t>overfitting</a:t>
            </a:r>
            <a:r>
              <a:rPr lang="he-IL" dirty="0"/>
              <a:t> ושל </a:t>
            </a:r>
            <a:r>
              <a:rPr lang="iw" dirty="0"/>
              <a:t>underfittin</a:t>
            </a:r>
            <a:r>
              <a:rPr lang="en-US" dirty="0"/>
              <a:t>g</a:t>
            </a:r>
            <a:r>
              <a:rPr lang="he-IL" dirty="0"/>
              <a:t>.</a:t>
            </a:r>
          </a:p>
          <a:p>
            <a:pPr marL="0" lvl="0" indent="0" algn="r" rtl="1">
              <a:spcBef>
                <a:spcPts val="0"/>
              </a:spcBef>
              <a:spcAft>
                <a:spcPts val="0"/>
              </a:spcAft>
              <a:buNone/>
            </a:pPr>
            <a:endParaRPr lang="he-IL" dirty="0"/>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solidFill>
                  <a:schemeClr val="dk1"/>
                </a:solidFill>
              </a:rPr>
              <a:t>חלק מהבעיות הללו יכולות להיגרם בין היתר ע"י כך שהגענו למינימום מקומי ולא מינימום גלובלי ולכן נרצה להיעזר גם </a:t>
            </a:r>
            <a:r>
              <a:rPr lang="he-IL" dirty="0" err="1">
                <a:solidFill>
                  <a:schemeClr val="dk1"/>
                </a:solidFill>
              </a:rPr>
              <a:t>באופטימיזרים</a:t>
            </a:r>
            <a:r>
              <a:rPr lang="he-IL" dirty="0">
                <a:solidFill>
                  <a:schemeClr val="dk1"/>
                </a:solidFill>
              </a:rPr>
              <a:t> שיעזרו לנו להתאים את המודל הכי נכון (שיביא אותנו למצב האמצעי) ולהגיע למינימום הגלובלי ולא המקומי. למעשה התוצאה של המודל תשקף לנו כמה טוב האופטימייזר שלנו במידה והשתמשנו באחד.</a:t>
            </a:r>
            <a:endParaRPr lang="he-IL" dirty="0"/>
          </a:p>
          <a:p>
            <a:pPr marL="0" lvl="0" indent="0" algn="r" rtl="1">
              <a:spcBef>
                <a:spcPts val="0"/>
              </a:spcBef>
              <a:spcAft>
                <a:spcPts val="0"/>
              </a:spcAft>
              <a:buNone/>
            </a:pPr>
            <a:r>
              <a:rPr lang="he-IL" dirty="0"/>
              <a:t/>
            </a:r>
            <a:br>
              <a:rPr lang="he-IL" dirty="0"/>
            </a:br>
            <a:r>
              <a:rPr lang="he-IL" dirty="0"/>
              <a:t>מימין -</a:t>
            </a:r>
            <a:r>
              <a:rPr lang="en-US" dirty="0"/>
              <a:t> overfitting: </a:t>
            </a:r>
            <a:r>
              <a:rPr lang="he-IL" dirty="0"/>
              <a:t>מצב של הצלחה גבוהה ב</a:t>
            </a:r>
            <a:r>
              <a:rPr lang="en-US" dirty="0"/>
              <a:t>train </a:t>
            </a:r>
            <a:r>
              <a:rPr lang="he-IL" dirty="0"/>
              <a:t> והצלחה נמוכה ב</a:t>
            </a:r>
            <a:r>
              <a:rPr lang="en-US" dirty="0"/>
              <a:t> test, </a:t>
            </a:r>
            <a:r>
              <a:rPr lang="he-IL" dirty="0"/>
              <a:t>מצב זה יכול להיגרם בעקבות דאטה קטנה , במצב זה נוכל "לשכפל" את הדאטה שלנו בצורה שכל תמונה תופיע גם מהופכת כמו תמונת מראה למשל, בזום אחר (זום אין על התמונה או זום אאוט) או שינוי של התפלגות הצבעים בתמונה.</a:t>
            </a:r>
          </a:p>
          <a:p>
            <a:pPr marL="0" lvl="0" indent="0" algn="r" rtl="1">
              <a:spcBef>
                <a:spcPts val="0"/>
              </a:spcBef>
              <a:spcAft>
                <a:spcPts val="0"/>
              </a:spcAft>
              <a:buNone/>
            </a:pPr>
            <a:r>
              <a:rPr lang="iw" dirty="0"/>
              <a:t>ניתן לפתוח בעיה זו גם לא הגדלת הדאטה אלא עם רגולריזציה (L1- lasso או - ridge - 2 או עם dropout).</a:t>
            </a:r>
            <a:endParaRPr dirty="0"/>
          </a:p>
          <a:p>
            <a:pPr marL="0" lvl="0" indent="0" algn="r" rtl="1">
              <a:spcBef>
                <a:spcPts val="0"/>
              </a:spcBef>
              <a:spcAft>
                <a:spcPts val="0"/>
              </a:spcAft>
              <a:buNone/>
            </a:pPr>
            <a:endParaRPr dirty="0"/>
          </a:p>
          <a:p>
            <a:pPr marL="0" lvl="0" indent="0" algn="r" rtl="1">
              <a:spcBef>
                <a:spcPts val="0"/>
              </a:spcBef>
              <a:spcAft>
                <a:spcPts val="0"/>
              </a:spcAft>
              <a:buNone/>
            </a:pPr>
            <a:r>
              <a:rPr lang="iw" dirty="0"/>
              <a:t>משמאל- underfitting - מצב של הצלחה נמוכה בtrain וגם בtest, בעיה זו לרוב מצביעה על כך שהמודל פשוט מידי, נוכל להוסיף למודל עוד שכבות פנימויות או עוד נוירונים בכל שכבה ע"מ שיוכל ללמוד יותר טוב.</a:t>
            </a:r>
            <a:endParaRPr dirty="0"/>
          </a:p>
          <a:p>
            <a:pPr marL="0" lvl="0" indent="0" algn="r" rtl="1">
              <a:spcBef>
                <a:spcPts val="0"/>
              </a:spcBef>
              <a:spcAft>
                <a:spcPts val="0"/>
              </a:spcAft>
              <a:buNone/>
            </a:pPr>
            <a:r>
              <a:rPr lang="iw" dirty="0"/>
              <a:t>דבר נוסף שיכול להביא ל- </a:t>
            </a:r>
            <a:r>
              <a:rPr lang="iw" dirty="0">
                <a:solidFill>
                  <a:schemeClr val="dk1"/>
                </a:solidFill>
              </a:rPr>
              <a:t>underfitting  הוא שהלמידה נעצרה בשלב מוקדם מידי ולכן נוכל לנסות לתת למודל עוד זמן ללמוד- עוד איטרציות.</a:t>
            </a:r>
            <a:endParaRPr lang="he-IL" dirty="0">
              <a:solidFill>
                <a:schemeClr val="dk1"/>
              </a:solidFill>
            </a:endParaRPr>
          </a:p>
          <a:p>
            <a:pPr marL="0" lvl="0" indent="0" algn="r" rtl="1">
              <a:spcBef>
                <a:spcPts val="0"/>
              </a:spcBef>
              <a:spcAft>
                <a:spcPts val="0"/>
              </a:spcAft>
              <a:buNone/>
            </a:pPr>
            <a:endParaRPr lang="he-IL"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a:buNone/>
            </a:pPr>
            <a:r>
              <a:rPr lang="he-IL" dirty="0"/>
              <a:t>צד ימין- קצב למידה גדול מידי שיביא אותנו להתבדרות ולא נגיע למינימום</a:t>
            </a:r>
            <a:endParaRPr lang="en-US" dirty="0"/>
          </a:p>
          <a:p>
            <a:pPr marL="158750" indent="0" algn="r">
              <a:buNone/>
            </a:pPr>
            <a:r>
              <a:rPr lang="he-IL" dirty="0"/>
              <a:t>צד שמאל – קצב למידה קטן מידי שיביא אותנו למינימום אבל אחרי המון זמן – לא טוב.</a:t>
            </a:r>
          </a:p>
          <a:p>
            <a:pPr marL="158750" indent="0" algn="r">
              <a:buNone/>
            </a:pPr>
            <a:r>
              <a:rPr lang="he-IL" dirty="0"/>
              <a:t>נרצה להשתמש בקצב למידה שיביא אותנו למינימום כמה שיותר מהר.</a:t>
            </a:r>
            <a:endParaRPr lang="en-US" dirty="0"/>
          </a:p>
          <a:p>
            <a:pPr marL="158750" indent="0" algn="r">
              <a:buNone/>
            </a:pPr>
            <a:r>
              <a:rPr lang="he-IL" dirty="0"/>
              <a:t>חלק מהאופטימייזרים שנראה משתמשים ברעיון של קצב למידה אדפטיבי. כלומר, לא קבוע ומשתנה </a:t>
            </a:r>
            <a:r>
              <a:rPr lang="he-IL" dirty="0" err="1"/>
              <a:t>מאיטרציה</a:t>
            </a:r>
            <a:r>
              <a:rPr lang="he-IL" dirty="0"/>
              <a:t> </a:t>
            </a:r>
            <a:r>
              <a:rPr lang="he-IL" dirty="0" err="1"/>
              <a:t>לאיטרציה</a:t>
            </a:r>
            <a:r>
              <a:rPr lang="he-IL" dirty="0"/>
              <a:t> ע"מ להביא אותנו למינימום כמה שיותר מהר וכמה שיוצר מדויק. </a:t>
            </a:r>
            <a:r>
              <a:rPr lang="en-US" dirty="0"/>
              <a:t>  </a:t>
            </a:r>
            <a:endParaRPr lang="he-IL" dirty="0"/>
          </a:p>
          <a:p>
            <a:pPr marL="158750" indent="0" algn="r">
              <a:buNone/>
            </a:pPr>
            <a:endParaRPr lang="he-IL" dirty="0"/>
          </a:p>
          <a:p>
            <a:pPr marL="158750" indent="0" algn="r">
              <a:buNone/>
            </a:pPr>
            <a:endParaRPr lang="he-IL" dirty="0"/>
          </a:p>
          <a:p>
            <a:pPr marL="158750" indent="0" algn="r">
              <a:buNone/>
            </a:pPr>
            <a:endParaRPr lang="he-IL" dirty="0"/>
          </a:p>
          <a:p>
            <a:pPr marL="158750" indent="0" algn="r">
              <a:buNone/>
            </a:pPr>
            <a:endParaRPr lang="he-IL" dirty="0"/>
          </a:p>
        </p:txBody>
      </p:sp>
    </p:spTree>
    <p:extLst>
      <p:ext uri="{BB962C8B-B14F-4D97-AF65-F5344CB8AC3E}">
        <p14:creationId xmlns:p14="http://schemas.microsoft.com/office/powerpoint/2010/main" val="283869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2d11bdc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2d11bdc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dda9acb20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1dda9acb20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להסביר על המשטחים לפני שנתקדם – כל האופטימייזרים עובדים טוב כאשר אנחנו במשטח שהוא </a:t>
            </a:r>
            <a:r>
              <a:rPr lang="en-US" dirty="0"/>
              <a:t>convex</a:t>
            </a:r>
            <a:r>
              <a:rPr lang="he-IL" dirty="0"/>
              <a:t> , ויש </a:t>
            </a:r>
            <a:r>
              <a:rPr lang="he-IL" dirty="0" err="1"/>
              <a:t>אופטימייזרים</a:t>
            </a:r>
            <a:r>
              <a:rPr lang="he-IL" dirty="0"/>
              <a:t> שטובים יותר\ פחות ב</a:t>
            </a:r>
            <a:r>
              <a:rPr lang="en-US" dirty="0"/>
              <a:t>non convex</a:t>
            </a:r>
            <a:r>
              <a:rPr lang="he-IL"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dda9acb20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1dda9acb20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BGD</a:t>
            </a:r>
            <a:r>
              <a:rPr lang="he-IL" dirty="0"/>
              <a:t> מחשב את הגרדיאנט של פונקציית העלות לפי הפרמטר הנתון עבור כל סט האימון.</a:t>
            </a:r>
          </a:p>
          <a:p>
            <a:pPr marL="0" lvl="0" indent="0" algn="r" rtl="1">
              <a:spcBef>
                <a:spcPts val="0"/>
              </a:spcBef>
              <a:spcAft>
                <a:spcPts val="0"/>
              </a:spcAft>
              <a:buNone/>
            </a:pPr>
            <a:r>
              <a:rPr lang="he-IL" dirty="0"/>
              <a:t>כלומר, אנחנו נדרשים לחשב את הגרדיאנט על כל סט האימון ע"מ לבצע רק עדכון אחד.</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latin typeface="Arial"/>
                <a:cs typeface="Arial"/>
                <a:sym typeface="Arial"/>
              </a:rPr>
              <a:t>Batch Gradient descent </a:t>
            </a:r>
            <a:r>
              <a:rPr lang="he-IL" sz="1100" b="0" i="0" u="none" strike="noStrike" cap="none" dirty="0">
                <a:solidFill>
                  <a:srgbClr val="000000"/>
                </a:solidFill>
                <a:latin typeface="Arial"/>
                <a:cs typeface="Arial"/>
                <a:sym typeface="Arial"/>
              </a:rPr>
              <a:t> מאוד איטי ולא מתאים לדאטה סט שצריך הרבה זיכרון.</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cs typeface="Arial"/>
              <a:sym typeface="Arial"/>
            </a:endParaRPr>
          </a:p>
          <a:p>
            <a:pPr marL="0" lvl="0" indent="0" algn="r" rtl="1">
              <a:spcBef>
                <a:spcPts val="0"/>
              </a:spcBef>
              <a:spcAft>
                <a:spcPts val="0"/>
              </a:spcAft>
              <a:buNone/>
            </a:pPr>
            <a:r>
              <a:rPr lang="en-US" sz="1100" b="0" i="0" u="none" strike="noStrike" cap="none" dirty="0">
                <a:solidFill>
                  <a:srgbClr val="000000"/>
                </a:solidFill>
                <a:latin typeface="Arial"/>
                <a:cs typeface="Arial"/>
                <a:sym typeface="Arial"/>
              </a:rPr>
              <a:t>Batch Gradient descent</a:t>
            </a:r>
            <a:r>
              <a:rPr lang="he-IL" sz="1100" b="0" i="0" u="none" strike="noStrike" cap="none" dirty="0">
                <a:solidFill>
                  <a:srgbClr val="000000"/>
                </a:solidFill>
                <a:latin typeface="Arial"/>
                <a:cs typeface="Arial"/>
                <a:sym typeface="Arial"/>
              </a:rPr>
              <a:t> גם לא מאפשר לנו לעדכן את המודל עם עוד דוגמא אחת חדשה שנוספה. </a:t>
            </a:r>
          </a:p>
          <a:p>
            <a:pPr marL="0" lvl="0" indent="0" algn="r" rtl="1">
              <a:spcBef>
                <a:spcPts val="0"/>
              </a:spcBef>
              <a:spcAft>
                <a:spcPts val="0"/>
              </a:spcAft>
              <a:buNone/>
            </a:pPr>
            <a:r>
              <a:rPr lang="he-IL" dirty="0"/>
              <a:t>מה שכן, הוא תמיד יתכנס למינימום הגלובלי עבור פונקציות \ משטחים קמורים ולמינימום מקומי במשטחים לא קמורים.</a:t>
            </a:r>
            <a:endParaRPr dirty="0"/>
          </a:p>
        </p:txBody>
      </p:sp>
    </p:spTree>
    <p:extLst>
      <p:ext uri="{BB962C8B-B14F-4D97-AF65-F5344CB8AC3E}">
        <p14:creationId xmlns:p14="http://schemas.microsoft.com/office/powerpoint/2010/main" val="116393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פריסה מותאמת אישית">
  <p:cSld name="AUTOLAYOUT">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0" y="981549"/>
            <a:ext cx="9144000" cy="708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rotWithShape="1">
          <a:blip r:embed="rId2">
            <a:alphaModFix/>
          </a:blip>
          <a:srcRect t="38312" b="38309"/>
          <a:stretch/>
        </p:blipFill>
        <p:spPr>
          <a:xfrm>
            <a:off x="0" y="0"/>
            <a:ext cx="9144006" cy="981554"/>
          </a:xfrm>
          <a:prstGeom prst="rect">
            <a:avLst/>
          </a:prstGeom>
          <a:noFill/>
          <a:ln>
            <a:noFill/>
          </a:ln>
        </p:spPr>
      </p:pic>
      <p:sp>
        <p:nvSpPr>
          <p:cNvPr id="54" name="Google Shape;54;p13"/>
          <p:cNvSpPr txBox="1">
            <a:spLocks noGrp="1"/>
          </p:cNvSpPr>
          <p:nvPr>
            <p:ph type="ctrTitle"/>
          </p:nvPr>
        </p:nvSpPr>
        <p:spPr>
          <a:xfrm>
            <a:off x="2938225" y="2491450"/>
            <a:ext cx="5379900" cy="10191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rgbClr val="212121"/>
              </a:buClr>
              <a:buSzPts val="3000"/>
              <a:buNone/>
              <a:defRPr sz="3000" b="1">
                <a:solidFill>
                  <a:srgbClr val="212121"/>
                </a:solidFill>
              </a:defRPr>
            </a:lvl1pPr>
            <a:lvl2pPr lvl="1" algn="l" rtl="0">
              <a:lnSpc>
                <a:spcPct val="100000"/>
              </a:lnSpc>
              <a:spcBef>
                <a:spcPts val="0"/>
              </a:spcBef>
              <a:spcAft>
                <a:spcPts val="0"/>
              </a:spcAft>
              <a:buClr>
                <a:srgbClr val="212121"/>
              </a:buClr>
              <a:buSzPts val="3000"/>
              <a:buNone/>
              <a:defRPr sz="3000" b="1">
                <a:solidFill>
                  <a:srgbClr val="212121"/>
                </a:solidFill>
              </a:defRPr>
            </a:lvl2pPr>
            <a:lvl3pPr lvl="2" algn="l" rtl="0">
              <a:lnSpc>
                <a:spcPct val="100000"/>
              </a:lnSpc>
              <a:spcBef>
                <a:spcPts val="0"/>
              </a:spcBef>
              <a:spcAft>
                <a:spcPts val="0"/>
              </a:spcAft>
              <a:buClr>
                <a:srgbClr val="212121"/>
              </a:buClr>
              <a:buSzPts val="3000"/>
              <a:buNone/>
              <a:defRPr sz="3000" b="1">
                <a:solidFill>
                  <a:srgbClr val="212121"/>
                </a:solidFill>
              </a:defRPr>
            </a:lvl3pPr>
            <a:lvl4pPr lvl="3" algn="l" rtl="0">
              <a:lnSpc>
                <a:spcPct val="100000"/>
              </a:lnSpc>
              <a:spcBef>
                <a:spcPts val="0"/>
              </a:spcBef>
              <a:spcAft>
                <a:spcPts val="0"/>
              </a:spcAft>
              <a:buClr>
                <a:srgbClr val="212121"/>
              </a:buClr>
              <a:buSzPts val="3000"/>
              <a:buNone/>
              <a:defRPr sz="3000" b="1">
                <a:solidFill>
                  <a:srgbClr val="212121"/>
                </a:solidFill>
              </a:defRPr>
            </a:lvl4pPr>
            <a:lvl5pPr lvl="4" algn="l" rtl="0">
              <a:lnSpc>
                <a:spcPct val="100000"/>
              </a:lnSpc>
              <a:spcBef>
                <a:spcPts val="0"/>
              </a:spcBef>
              <a:spcAft>
                <a:spcPts val="0"/>
              </a:spcAft>
              <a:buClr>
                <a:srgbClr val="212121"/>
              </a:buClr>
              <a:buSzPts val="3000"/>
              <a:buNone/>
              <a:defRPr sz="3000" b="1">
                <a:solidFill>
                  <a:srgbClr val="212121"/>
                </a:solidFill>
              </a:defRPr>
            </a:lvl5pPr>
            <a:lvl6pPr lvl="5" algn="l" rtl="0">
              <a:lnSpc>
                <a:spcPct val="100000"/>
              </a:lnSpc>
              <a:spcBef>
                <a:spcPts val="0"/>
              </a:spcBef>
              <a:spcAft>
                <a:spcPts val="0"/>
              </a:spcAft>
              <a:buClr>
                <a:srgbClr val="212121"/>
              </a:buClr>
              <a:buSzPts val="3000"/>
              <a:buNone/>
              <a:defRPr sz="3000" b="1">
                <a:solidFill>
                  <a:srgbClr val="212121"/>
                </a:solidFill>
              </a:defRPr>
            </a:lvl6pPr>
            <a:lvl7pPr lvl="6" algn="l" rtl="0">
              <a:lnSpc>
                <a:spcPct val="100000"/>
              </a:lnSpc>
              <a:spcBef>
                <a:spcPts val="0"/>
              </a:spcBef>
              <a:spcAft>
                <a:spcPts val="0"/>
              </a:spcAft>
              <a:buClr>
                <a:srgbClr val="212121"/>
              </a:buClr>
              <a:buSzPts val="3000"/>
              <a:buNone/>
              <a:defRPr sz="3000" b="1">
                <a:solidFill>
                  <a:srgbClr val="212121"/>
                </a:solidFill>
              </a:defRPr>
            </a:lvl7pPr>
            <a:lvl8pPr lvl="7" algn="l" rtl="0">
              <a:lnSpc>
                <a:spcPct val="100000"/>
              </a:lnSpc>
              <a:spcBef>
                <a:spcPts val="0"/>
              </a:spcBef>
              <a:spcAft>
                <a:spcPts val="0"/>
              </a:spcAft>
              <a:buClr>
                <a:srgbClr val="212121"/>
              </a:buClr>
              <a:buSzPts val="3000"/>
              <a:buNone/>
              <a:defRPr sz="3000" b="1">
                <a:solidFill>
                  <a:srgbClr val="212121"/>
                </a:solidFill>
              </a:defRPr>
            </a:lvl8pPr>
            <a:lvl9pPr lvl="8" algn="l" rtl="0">
              <a:lnSpc>
                <a:spcPct val="100000"/>
              </a:lnSpc>
              <a:spcBef>
                <a:spcPts val="0"/>
              </a:spcBef>
              <a:spcAft>
                <a:spcPts val="0"/>
              </a:spcAft>
              <a:buClr>
                <a:srgbClr val="212121"/>
              </a:buClr>
              <a:buSzPts val="3000"/>
              <a:buNone/>
              <a:defRPr sz="3000" b="1">
                <a:solidFill>
                  <a:srgbClr val="212121"/>
                </a:solidFill>
              </a:defRPr>
            </a:lvl9pPr>
          </a:lstStyle>
          <a:p>
            <a:endParaRPr/>
          </a:p>
        </p:txBody>
      </p:sp>
      <p:sp>
        <p:nvSpPr>
          <p:cNvPr id="55" name="Google Shape;55;p13"/>
          <p:cNvSpPr txBox="1">
            <a:spLocks noGrp="1"/>
          </p:cNvSpPr>
          <p:nvPr>
            <p:ph type="subTitle" idx="1"/>
          </p:nvPr>
        </p:nvSpPr>
        <p:spPr>
          <a:xfrm>
            <a:off x="2938225" y="3571325"/>
            <a:ext cx="5379900" cy="5505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rgbClr val="212121"/>
              </a:buClr>
              <a:buSzPts val="1400"/>
              <a:buNone/>
              <a:defRPr sz="1400">
                <a:solidFill>
                  <a:srgbClr val="212121"/>
                </a:solidFill>
              </a:defRPr>
            </a:lvl1pPr>
            <a:lvl2pPr lvl="1" algn="l" rtl="0">
              <a:lnSpc>
                <a:spcPct val="100000"/>
              </a:lnSpc>
              <a:spcBef>
                <a:spcPts val="0"/>
              </a:spcBef>
              <a:spcAft>
                <a:spcPts val="0"/>
              </a:spcAft>
              <a:buClr>
                <a:srgbClr val="212121"/>
              </a:buClr>
              <a:buSzPts val="1400"/>
              <a:buNone/>
              <a:defRPr sz="1400">
                <a:solidFill>
                  <a:srgbClr val="212121"/>
                </a:solidFill>
              </a:defRPr>
            </a:lvl2pPr>
            <a:lvl3pPr lvl="2" algn="l" rtl="0">
              <a:lnSpc>
                <a:spcPct val="100000"/>
              </a:lnSpc>
              <a:spcBef>
                <a:spcPts val="0"/>
              </a:spcBef>
              <a:spcAft>
                <a:spcPts val="0"/>
              </a:spcAft>
              <a:buClr>
                <a:srgbClr val="212121"/>
              </a:buClr>
              <a:buSzPts val="1400"/>
              <a:buNone/>
              <a:defRPr sz="1400">
                <a:solidFill>
                  <a:srgbClr val="212121"/>
                </a:solidFill>
              </a:defRPr>
            </a:lvl3pPr>
            <a:lvl4pPr lvl="3" algn="l" rtl="0">
              <a:lnSpc>
                <a:spcPct val="100000"/>
              </a:lnSpc>
              <a:spcBef>
                <a:spcPts val="0"/>
              </a:spcBef>
              <a:spcAft>
                <a:spcPts val="0"/>
              </a:spcAft>
              <a:buClr>
                <a:srgbClr val="212121"/>
              </a:buClr>
              <a:buSzPts val="1400"/>
              <a:buNone/>
              <a:defRPr sz="1400">
                <a:solidFill>
                  <a:srgbClr val="212121"/>
                </a:solidFill>
              </a:defRPr>
            </a:lvl4pPr>
            <a:lvl5pPr lvl="4" algn="l" rtl="0">
              <a:lnSpc>
                <a:spcPct val="100000"/>
              </a:lnSpc>
              <a:spcBef>
                <a:spcPts val="0"/>
              </a:spcBef>
              <a:spcAft>
                <a:spcPts val="0"/>
              </a:spcAft>
              <a:buClr>
                <a:srgbClr val="212121"/>
              </a:buClr>
              <a:buSzPts val="1400"/>
              <a:buNone/>
              <a:defRPr sz="1400">
                <a:solidFill>
                  <a:srgbClr val="212121"/>
                </a:solidFill>
              </a:defRPr>
            </a:lvl5pPr>
            <a:lvl6pPr lvl="5" algn="l" rtl="0">
              <a:lnSpc>
                <a:spcPct val="100000"/>
              </a:lnSpc>
              <a:spcBef>
                <a:spcPts val="0"/>
              </a:spcBef>
              <a:spcAft>
                <a:spcPts val="0"/>
              </a:spcAft>
              <a:buClr>
                <a:srgbClr val="212121"/>
              </a:buClr>
              <a:buSzPts val="1400"/>
              <a:buNone/>
              <a:defRPr sz="1400">
                <a:solidFill>
                  <a:srgbClr val="212121"/>
                </a:solidFill>
              </a:defRPr>
            </a:lvl6pPr>
            <a:lvl7pPr lvl="6" algn="l" rtl="0">
              <a:lnSpc>
                <a:spcPct val="100000"/>
              </a:lnSpc>
              <a:spcBef>
                <a:spcPts val="0"/>
              </a:spcBef>
              <a:spcAft>
                <a:spcPts val="0"/>
              </a:spcAft>
              <a:buClr>
                <a:srgbClr val="212121"/>
              </a:buClr>
              <a:buSzPts val="1400"/>
              <a:buNone/>
              <a:defRPr sz="1400">
                <a:solidFill>
                  <a:srgbClr val="212121"/>
                </a:solidFill>
              </a:defRPr>
            </a:lvl7pPr>
            <a:lvl8pPr lvl="7" algn="l" rtl="0">
              <a:lnSpc>
                <a:spcPct val="100000"/>
              </a:lnSpc>
              <a:spcBef>
                <a:spcPts val="0"/>
              </a:spcBef>
              <a:spcAft>
                <a:spcPts val="0"/>
              </a:spcAft>
              <a:buClr>
                <a:srgbClr val="212121"/>
              </a:buClr>
              <a:buSzPts val="1400"/>
              <a:buNone/>
              <a:defRPr sz="1400">
                <a:solidFill>
                  <a:srgbClr val="212121"/>
                </a:solidFill>
              </a:defRPr>
            </a:lvl8pPr>
            <a:lvl9pPr lvl="8" algn="l" rtl="0">
              <a:lnSpc>
                <a:spcPct val="100000"/>
              </a:lnSpc>
              <a:spcBef>
                <a:spcPts val="0"/>
              </a:spcBef>
              <a:spcAft>
                <a:spcPts val="0"/>
              </a:spcAft>
              <a:buClr>
                <a:srgbClr val="212121"/>
              </a:buClr>
              <a:buSzPts val="1400"/>
              <a:buNone/>
              <a:defRPr sz="1400">
                <a:solidFill>
                  <a:srgbClr val="212121"/>
                </a:solidFill>
              </a:defRPr>
            </a:lvl9pPr>
          </a:lstStyle>
          <a:p>
            <a:endParaRPr/>
          </a:p>
        </p:txBody>
      </p:sp>
      <p:sp>
        <p:nvSpPr>
          <p:cNvPr id="56" name="Google Shape;5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212121"/>
                </a:solidFill>
              </a:defRPr>
            </a:lvl1pPr>
            <a:lvl2pPr lvl="1" algn="r" rtl="0">
              <a:lnSpc>
                <a:spcPct val="100000"/>
              </a:lnSpc>
              <a:spcAft>
                <a:spcPts val="0"/>
              </a:spcAft>
              <a:buNone/>
              <a:defRPr sz="1000">
                <a:solidFill>
                  <a:srgbClr val="212121"/>
                </a:solidFill>
              </a:defRPr>
            </a:lvl2pPr>
            <a:lvl3pPr lvl="2" algn="r" rtl="0">
              <a:lnSpc>
                <a:spcPct val="100000"/>
              </a:lnSpc>
              <a:spcAft>
                <a:spcPts val="0"/>
              </a:spcAft>
              <a:buNone/>
              <a:defRPr sz="1000">
                <a:solidFill>
                  <a:srgbClr val="212121"/>
                </a:solidFill>
              </a:defRPr>
            </a:lvl3pPr>
            <a:lvl4pPr lvl="3" algn="r" rtl="0">
              <a:lnSpc>
                <a:spcPct val="100000"/>
              </a:lnSpc>
              <a:spcAft>
                <a:spcPts val="0"/>
              </a:spcAft>
              <a:buNone/>
              <a:defRPr sz="1000">
                <a:solidFill>
                  <a:srgbClr val="212121"/>
                </a:solidFill>
              </a:defRPr>
            </a:lvl4pPr>
            <a:lvl5pPr lvl="4" algn="r" rtl="0">
              <a:lnSpc>
                <a:spcPct val="100000"/>
              </a:lnSpc>
              <a:spcAft>
                <a:spcPts val="0"/>
              </a:spcAft>
              <a:buNone/>
              <a:defRPr sz="1000">
                <a:solidFill>
                  <a:srgbClr val="212121"/>
                </a:solidFill>
              </a:defRPr>
            </a:lvl5pPr>
            <a:lvl6pPr lvl="5" algn="r" rtl="0">
              <a:lnSpc>
                <a:spcPct val="100000"/>
              </a:lnSpc>
              <a:spcAft>
                <a:spcPts val="0"/>
              </a:spcAft>
              <a:buNone/>
              <a:defRPr sz="1000">
                <a:solidFill>
                  <a:srgbClr val="212121"/>
                </a:solidFill>
              </a:defRPr>
            </a:lvl6pPr>
            <a:lvl7pPr lvl="6" algn="r" rtl="0">
              <a:lnSpc>
                <a:spcPct val="100000"/>
              </a:lnSpc>
              <a:spcAft>
                <a:spcPts val="0"/>
              </a:spcAft>
              <a:buNone/>
              <a:defRPr sz="1000">
                <a:solidFill>
                  <a:srgbClr val="212121"/>
                </a:solidFill>
              </a:defRPr>
            </a:lvl7pPr>
            <a:lvl8pPr lvl="7" algn="r" rtl="0">
              <a:lnSpc>
                <a:spcPct val="100000"/>
              </a:lnSpc>
              <a:spcAft>
                <a:spcPts val="0"/>
              </a:spcAft>
              <a:buNone/>
              <a:defRPr sz="1000">
                <a:solidFill>
                  <a:srgbClr val="212121"/>
                </a:solidFill>
              </a:defRPr>
            </a:lvl8pPr>
            <a:lvl9pPr lvl="8" algn="r" rtl="0">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פריסה מותאמת אישית 1">
  <p:cSld name="AUTOLAYOUT_1">
    <p:spTree>
      <p:nvGrpSpPr>
        <p:cNvPr id="1"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0" y="981549"/>
            <a:ext cx="9144000" cy="708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rotWithShape="1">
          <a:blip r:embed="rId2">
            <a:alphaModFix/>
          </a:blip>
          <a:srcRect t="38312" b="38309"/>
          <a:stretch/>
        </p:blipFill>
        <p:spPr>
          <a:xfrm>
            <a:off x="0" y="0"/>
            <a:ext cx="9144006" cy="981554"/>
          </a:xfrm>
          <a:prstGeom prst="rect">
            <a:avLst/>
          </a:prstGeom>
          <a:noFill/>
          <a:ln>
            <a:noFill/>
          </a:ln>
        </p:spPr>
      </p:pic>
      <p:sp>
        <p:nvSpPr>
          <p:cNvPr id="61" name="Google Shape;61;p14"/>
          <p:cNvSpPr txBox="1">
            <a:spLocks noGrp="1"/>
          </p:cNvSpPr>
          <p:nvPr>
            <p:ph type="ctrTitle"/>
          </p:nvPr>
        </p:nvSpPr>
        <p:spPr>
          <a:xfrm>
            <a:off x="2938225" y="1478825"/>
            <a:ext cx="5379900" cy="10191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rgbClr val="212121"/>
              </a:buClr>
              <a:buSzPts val="2400"/>
              <a:buNone/>
              <a:defRPr sz="2400" b="1">
                <a:solidFill>
                  <a:srgbClr val="212121"/>
                </a:solidFill>
              </a:defRPr>
            </a:lvl1pPr>
            <a:lvl2pPr lvl="1" algn="l" rtl="0">
              <a:lnSpc>
                <a:spcPct val="100000"/>
              </a:lnSpc>
              <a:spcBef>
                <a:spcPts val="0"/>
              </a:spcBef>
              <a:spcAft>
                <a:spcPts val="0"/>
              </a:spcAft>
              <a:buClr>
                <a:srgbClr val="212121"/>
              </a:buClr>
              <a:buSzPts val="2400"/>
              <a:buNone/>
              <a:defRPr sz="2400" b="1">
                <a:solidFill>
                  <a:srgbClr val="212121"/>
                </a:solidFill>
              </a:defRPr>
            </a:lvl2pPr>
            <a:lvl3pPr lvl="2" algn="l" rtl="0">
              <a:lnSpc>
                <a:spcPct val="100000"/>
              </a:lnSpc>
              <a:spcBef>
                <a:spcPts val="0"/>
              </a:spcBef>
              <a:spcAft>
                <a:spcPts val="0"/>
              </a:spcAft>
              <a:buClr>
                <a:srgbClr val="212121"/>
              </a:buClr>
              <a:buSzPts val="2400"/>
              <a:buNone/>
              <a:defRPr sz="2400" b="1">
                <a:solidFill>
                  <a:srgbClr val="212121"/>
                </a:solidFill>
              </a:defRPr>
            </a:lvl3pPr>
            <a:lvl4pPr lvl="3" algn="l" rtl="0">
              <a:lnSpc>
                <a:spcPct val="100000"/>
              </a:lnSpc>
              <a:spcBef>
                <a:spcPts val="0"/>
              </a:spcBef>
              <a:spcAft>
                <a:spcPts val="0"/>
              </a:spcAft>
              <a:buClr>
                <a:srgbClr val="212121"/>
              </a:buClr>
              <a:buSzPts val="2400"/>
              <a:buNone/>
              <a:defRPr sz="2400" b="1">
                <a:solidFill>
                  <a:srgbClr val="212121"/>
                </a:solidFill>
              </a:defRPr>
            </a:lvl4pPr>
            <a:lvl5pPr lvl="4" algn="l" rtl="0">
              <a:lnSpc>
                <a:spcPct val="100000"/>
              </a:lnSpc>
              <a:spcBef>
                <a:spcPts val="0"/>
              </a:spcBef>
              <a:spcAft>
                <a:spcPts val="0"/>
              </a:spcAft>
              <a:buClr>
                <a:srgbClr val="212121"/>
              </a:buClr>
              <a:buSzPts val="2400"/>
              <a:buNone/>
              <a:defRPr sz="2400" b="1">
                <a:solidFill>
                  <a:srgbClr val="212121"/>
                </a:solidFill>
              </a:defRPr>
            </a:lvl5pPr>
            <a:lvl6pPr lvl="5" algn="l" rtl="0">
              <a:lnSpc>
                <a:spcPct val="100000"/>
              </a:lnSpc>
              <a:spcBef>
                <a:spcPts val="0"/>
              </a:spcBef>
              <a:spcAft>
                <a:spcPts val="0"/>
              </a:spcAft>
              <a:buClr>
                <a:srgbClr val="212121"/>
              </a:buClr>
              <a:buSzPts val="2400"/>
              <a:buNone/>
              <a:defRPr sz="2400" b="1">
                <a:solidFill>
                  <a:srgbClr val="212121"/>
                </a:solidFill>
              </a:defRPr>
            </a:lvl6pPr>
            <a:lvl7pPr lvl="6" algn="l" rtl="0">
              <a:lnSpc>
                <a:spcPct val="100000"/>
              </a:lnSpc>
              <a:spcBef>
                <a:spcPts val="0"/>
              </a:spcBef>
              <a:spcAft>
                <a:spcPts val="0"/>
              </a:spcAft>
              <a:buClr>
                <a:srgbClr val="212121"/>
              </a:buClr>
              <a:buSzPts val="2400"/>
              <a:buNone/>
              <a:defRPr sz="2400" b="1">
                <a:solidFill>
                  <a:srgbClr val="212121"/>
                </a:solidFill>
              </a:defRPr>
            </a:lvl7pPr>
            <a:lvl8pPr lvl="7" algn="l" rtl="0">
              <a:lnSpc>
                <a:spcPct val="100000"/>
              </a:lnSpc>
              <a:spcBef>
                <a:spcPts val="0"/>
              </a:spcBef>
              <a:spcAft>
                <a:spcPts val="0"/>
              </a:spcAft>
              <a:buClr>
                <a:srgbClr val="212121"/>
              </a:buClr>
              <a:buSzPts val="2400"/>
              <a:buNone/>
              <a:defRPr sz="2400" b="1">
                <a:solidFill>
                  <a:srgbClr val="212121"/>
                </a:solidFill>
              </a:defRPr>
            </a:lvl8pPr>
            <a:lvl9pPr lvl="8" algn="l" rtl="0">
              <a:lnSpc>
                <a:spcPct val="100000"/>
              </a:lnSpc>
              <a:spcBef>
                <a:spcPts val="0"/>
              </a:spcBef>
              <a:spcAft>
                <a:spcPts val="0"/>
              </a:spcAft>
              <a:buClr>
                <a:srgbClr val="212121"/>
              </a:buClr>
              <a:buSzPts val="2400"/>
              <a:buNone/>
              <a:defRPr sz="2400" b="1">
                <a:solidFill>
                  <a:srgbClr val="212121"/>
                </a:solidFill>
              </a:defRPr>
            </a:lvl9pPr>
          </a:lstStyle>
          <a:p>
            <a:endParaRPr/>
          </a:p>
        </p:txBody>
      </p:sp>
      <p:sp>
        <p:nvSpPr>
          <p:cNvPr id="62" name="Google Shape;62;p14"/>
          <p:cNvSpPr txBox="1">
            <a:spLocks noGrp="1"/>
          </p:cNvSpPr>
          <p:nvPr>
            <p:ph type="body" idx="1"/>
          </p:nvPr>
        </p:nvSpPr>
        <p:spPr>
          <a:xfrm>
            <a:off x="2938225" y="2602450"/>
            <a:ext cx="5387400" cy="17256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rgbClr val="212121"/>
              </a:buClr>
              <a:buSzPts val="1600"/>
              <a:buChar char="●"/>
              <a:defRPr sz="1600">
                <a:solidFill>
                  <a:srgbClr val="212121"/>
                </a:solidFill>
              </a:defRPr>
            </a:lvl1pPr>
            <a:lvl2pPr marL="914400" lvl="1" indent="-317500" algn="l" rtl="0">
              <a:lnSpc>
                <a:spcPct val="115000"/>
              </a:lnSpc>
              <a:spcBef>
                <a:spcPts val="0"/>
              </a:spcBef>
              <a:spcAft>
                <a:spcPts val="0"/>
              </a:spcAft>
              <a:buClr>
                <a:srgbClr val="212121"/>
              </a:buClr>
              <a:buSzPts val="1400"/>
              <a:buChar char="○"/>
              <a:defRPr sz="1400">
                <a:solidFill>
                  <a:srgbClr val="212121"/>
                </a:solidFill>
              </a:defRPr>
            </a:lvl2pPr>
            <a:lvl3pPr marL="1371600" lvl="2" indent="-317500" algn="l" rtl="0">
              <a:lnSpc>
                <a:spcPct val="115000"/>
              </a:lnSpc>
              <a:spcBef>
                <a:spcPts val="0"/>
              </a:spcBef>
              <a:spcAft>
                <a:spcPts val="0"/>
              </a:spcAft>
              <a:buClr>
                <a:srgbClr val="212121"/>
              </a:buClr>
              <a:buSzPts val="1400"/>
              <a:buChar char="■"/>
              <a:defRPr sz="1400">
                <a:solidFill>
                  <a:srgbClr val="212121"/>
                </a:solidFill>
              </a:defRPr>
            </a:lvl3pPr>
            <a:lvl4pPr marL="1828800" lvl="3" indent="-317500" algn="l" rtl="0">
              <a:lnSpc>
                <a:spcPct val="115000"/>
              </a:lnSpc>
              <a:spcBef>
                <a:spcPts val="0"/>
              </a:spcBef>
              <a:spcAft>
                <a:spcPts val="0"/>
              </a:spcAft>
              <a:buClr>
                <a:srgbClr val="212121"/>
              </a:buClr>
              <a:buSzPts val="1400"/>
              <a:buChar char="●"/>
              <a:defRPr sz="1400">
                <a:solidFill>
                  <a:srgbClr val="212121"/>
                </a:solidFill>
              </a:defRPr>
            </a:lvl4pPr>
            <a:lvl5pPr marL="2286000" lvl="4" indent="-317500" algn="l" rtl="0">
              <a:lnSpc>
                <a:spcPct val="115000"/>
              </a:lnSpc>
              <a:spcBef>
                <a:spcPts val="0"/>
              </a:spcBef>
              <a:spcAft>
                <a:spcPts val="0"/>
              </a:spcAft>
              <a:buClr>
                <a:srgbClr val="212121"/>
              </a:buClr>
              <a:buSzPts val="1400"/>
              <a:buChar char="○"/>
              <a:defRPr sz="1400">
                <a:solidFill>
                  <a:srgbClr val="212121"/>
                </a:solidFill>
              </a:defRPr>
            </a:lvl5pPr>
            <a:lvl6pPr marL="2743200" lvl="5" indent="-317500" algn="l" rtl="0">
              <a:lnSpc>
                <a:spcPct val="115000"/>
              </a:lnSpc>
              <a:spcBef>
                <a:spcPts val="0"/>
              </a:spcBef>
              <a:spcAft>
                <a:spcPts val="0"/>
              </a:spcAft>
              <a:buClr>
                <a:srgbClr val="212121"/>
              </a:buClr>
              <a:buSzPts val="1400"/>
              <a:buChar char="■"/>
              <a:defRPr sz="1400">
                <a:solidFill>
                  <a:srgbClr val="212121"/>
                </a:solidFill>
              </a:defRPr>
            </a:lvl6pPr>
            <a:lvl7pPr marL="3200400" lvl="6" indent="-317500" algn="l" rtl="0">
              <a:lnSpc>
                <a:spcPct val="115000"/>
              </a:lnSpc>
              <a:spcBef>
                <a:spcPts val="0"/>
              </a:spcBef>
              <a:spcAft>
                <a:spcPts val="0"/>
              </a:spcAft>
              <a:buClr>
                <a:srgbClr val="212121"/>
              </a:buClr>
              <a:buSzPts val="1400"/>
              <a:buChar char="●"/>
              <a:defRPr sz="1400">
                <a:solidFill>
                  <a:srgbClr val="212121"/>
                </a:solidFill>
              </a:defRPr>
            </a:lvl7pPr>
            <a:lvl8pPr marL="3657600" lvl="7" indent="-317500" algn="l" rtl="0">
              <a:lnSpc>
                <a:spcPct val="115000"/>
              </a:lnSpc>
              <a:spcBef>
                <a:spcPts val="0"/>
              </a:spcBef>
              <a:spcAft>
                <a:spcPts val="0"/>
              </a:spcAft>
              <a:buClr>
                <a:srgbClr val="212121"/>
              </a:buClr>
              <a:buSzPts val="1400"/>
              <a:buChar char="○"/>
              <a:defRPr sz="1400">
                <a:solidFill>
                  <a:srgbClr val="212121"/>
                </a:solidFill>
              </a:defRPr>
            </a:lvl8pPr>
            <a:lvl9pPr marL="4114800" lvl="8" indent="-317500" algn="l" rtl="0">
              <a:lnSpc>
                <a:spcPct val="115000"/>
              </a:lnSpc>
              <a:spcBef>
                <a:spcPts val="0"/>
              </a:spcBef>
              <a:spcAft>
                <a:spcPts val="0"/>
              </a:spcAft>
              <a:buClr>
                <a:srgbClr val="212121"/>
              </a:buClr>
              <a:buSzPts val="1400"/>
              <a:buChar char="■"/>
              <a:defRPr sz="1400">
                <a:solidFill>
                  <a:srgbClr val="212121"/>
                </a:solidFill>
              </a:defRPr>
            </a:lvl9pPr>
          </a:lstStyle>
          <a:p>
            <a:endParaRPr/>
          </a:p>
        </p:txBody>
      </p:sp>
      <p:sp>
        <p:nvSpPr>
          <p:cNvPr id="63" name="Google Shape;63;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212121"/>
                </a:solidFill>
              </a:defRPr>
            </a:lvl1pPr>
            <a:lvl2pPr lvl="1" algn="r" rtl="0">
              <a:lnSpc>
                <a:spcPct val="100000"/>
              </a:lnSpc>
              <a:spcAft>
                <a:spcPts val="0"/>
              </a:spcAft>
              <a:buNone/>
              <a:defRPr sz="1000">
                <a:solidFill>
                  <a:srgbClr val="212121"/>
                </a:solidFill>
              </a:defRPr>
            </a:lvl2pPr>
            <a:lvl3pPr lvl="2" algn="r" rtl="0">
              <a:lnSpc>
                <a:spcPct val="100000"/>
              </a:lnSpc>
              <a:spcAft>
                <a:spcPts val="0"/>
              </a:spcAft>
              <a:buNone/>
              <a:defRPr sz="1000">
                <a:solidFill>
                  <a:srgbClr val="212121"/>
                </a:solidFill>
              </a:defRPr>
            </a:lvl3pPr>
            <a:lvl4pPr lvl="3" algn="r" rtl="0">
              <a:lnSpc>
                <a:spcPct val="100000"/>
              </a:lnSpc>
              <a:spcAft>
                <a:spcPts val="0"/>
              </a:spcAft>
              <a:buNone/>
              <a:defRPr sz="1000">
                <a:solidFill>
                  <a:srgbClr val="212121"/>
                </a:solidFill>
              </a:defRPr>
            </a:lvl4pPr>
            <a:lvl5pPr lvl="4" algn="r" rtl="0">
              <a:lnSpc>
                <a:spcPct val="100000"/>
              </a:lnSpc>
              <a:spcAft>
                <a:spcPts val="0"/>
              </a:spcAft>
              <a:buNone/>
              <a:defRPr sz="1000">
                <a:solidFill>
                  <a:srgbClr val="212121"/>
                </a:solidFill>
              </a:defRPr>
            </a:lvl5pPr>
            <a:lvl6pPr lvl="5" algn="r" rtl="0">
              <a:lnSpc>
                <a:spcPct val="100000"/>
              </a:lnSpc>
              <a:spcAft>
                <a:spcPts val="0"/>
              </a:spcAft>
              <a:buNone/>
              <a:defRPr sz="1000">
                <a:solidFill>
                  <a:srgbClr val="212121"/>
                </a:solidFill>
              </a:defRPr>
            </a:lvl6pPr>
            <a:lvl7pPr lvl="6" algn="r" rtl="0">
              <a:lnSpc>
                <a:spcPct val="100000"/>
              </a:lnSpc>
              <a:spcAft>
                <a:spcPts val="0"/>
              </a:spcAft>
              <a:buNone/>
              <a:defRPr sz="1000">
                <a:solidFill>
                  <a:srgbClr val="212121"/>
                </a:solidFill>
              </a:defRPr>
            </a:lvl7pPr>
            <a:lvl8pPr lvl="7" algn="r" rtl="0">
              <a:lnSpc>
                <a:spcPct val="100000"/>
              </a:lnSpc>
              <a:spcAft>
                <a:spcPts val="0"/>
              </a:spcAft>
              <a:buNone/>
              <a:defRPr sz="1000">
                <a:solidFill>
                  <a:srgbClr val="212121"/>
                </a:solidFill>
              </a:defRPr>
            </a:lvl8pPr>
            <a:lvl9pPr lvl="8" algn="r" rtl="0">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jpe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00.png"/><Relationship Id="rId4" Type="http://schemas.openxmlformats.org/officeDocument/2006/relationships/image" Target="../media/image190.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customXml" Target="../ink/ink1.xml"/><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customXml" Target="../ink/ink3.xml"/><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customXml" Target="../ink/ink2.xml"/></Relationships>
</file>

<file path=ppt/slides/_rels/slide17.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320.png"/><Relationship Id="rId18" Type="http://schemas.openxmlformats.org/officeDocument/2006/relationships/customXml" Target="../ink/ink10.xml"/><Relationship Id="rId3" Type="http://schemas.openxmlformats.org/officeDocument/2006/relationships/image" Target="../media/image24.png"/><Relationship Id="rId7" Type="http://schemas.openxmlformats.org/officeDocument/2006/relationships/image" Target="../media/image290.png"/><Relationship Id="rId12" Type="http://schemas.openxmlformats.org/officeDocument/2006/relationships/customXml" Target="../ink/ink8.xml"/><Relationship Id="rId17" Type="http://schemas.openxmlformats.org/officeDocument/2006/relationships/image" Target="../media/image350.png"/><Relationship Id="rId2" Type="http://schemas.openxmlformats.org/officeDocument/2006/relationships/notesSlide" Target="../notesSlides/notesSlide15.xml"/><Relationship Id="rId16" Type="http://schemas.openxmlformats.org/officeDocument/2006/relationships/customXml" Target="../ink/ink9.xml"/><Relationship Id="rId1" Type="http://schemas.openxmlformats.org/officeDocument/2006/relationships/slideLayout" Target="../slideLayouts/slideLayout11.xml"/><Relationship Id="rId6" Type="http://schemas.openxmlformats.org/officeDocument/2006/relationships/customXml" Target="../ink/ink5.xml"/><Relationship Id="rId11" Type="http://schemas.openxmlformats.org/officeDocument/2006/relationships/image" Target="../media/image310.png"/><Relationship Id="rId5" Type="http://schemas.openxmlformats.org/officeDocument/2006/relationships/image" Target="../media/image280.png"/><Relationship Id="rId15" Type="http://schemas.openxmlformats.org/officeDocument/2006/relationships/image" Target="../media/image340.png"/><Relationship Id="rId10" Type="http://schemas.openxmlformats.org/officeDocument/2006/relationships/customXml" Target="../ink/ink7.xml"/><Relationship Id="rId19" Type="http://schemas.openxmlformats.org/officeDocument/2006/relationships/image" Target="../media/image36.png"/><Relationship Id="rId4" Type="http://schemas.openxmlformats.org/officeDocument/2006/relationships/customXml" Target="../ink/ink4.xml"/><Relationship Id="rId9" Type="http://schemas.openxmlformats.org/officeDocument/2006/relationships/image" Target="../media/image300.pn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4.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gi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77.gif"/><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hyperlink" Target="https://gitlab.com/nicolalandro/multi_optimizer/-/blob/master/src/optimizers/mas_scheduler.py" TargetMode="External"/><Relationship Id="rId2" Type="http://schemas.openxmlformats.org/officeDocument/2006/relationships/hyperlink" Target="https://gitlab.com/nicolalandro/multi_optimizer" TargetMode="External"/><Relationship Id="rId1" Type="http://schemas.openxmlformats.org/officeDocument/2006/relationships/slideLayout" Target="../slideLayouts/slideLayout12.xml"/><Relationship Id="rId4" Type="http://schemas.openxmlformats.org/officeDocument/2006/relationships/hyperlink" Target="https://github.com/sukilau/Ziff-deep-learning/blob/master/3-CIFAR10-lrate/CIFAR10-lrate.ipyn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mt="28000"/>
          </a:blip>
          <a:stretch>
            <a:fillRect/>
          </a:stretch>
        </p:blipFill>
        <p:spPr>
          <a:xfrm>
            <a:off x="3346775" y="1102900"/>
            <a:ext cx="4942200" cy="4009325"/>
          </a:xfrm>
          <a:prstGeom prst="rect">
            <a:avLst/>
          </a:prstGeom>
          <a:noFill/>
          <a:ln>
            <a:noFill/>
          </a:ln>
          <a:effectLst>
            <a:reflection endPos="30000" dist="38100" dir="5400000" fadeDir="5400012" sy="-100000" algn="bl" rotWithShape="0"/>
          </a:effectLst>
        </p:spPr>
      </p:pic>
      <p:sp>
        <p:nvSpPr>
          <p:cNvPr id="69" name="Google Shape;69;p15"/>
          <p:cNvSpPr txBox="1">
            <a:spLocks noGrp="1"/>
          </p:cNvSpPr>
          <p:nvPr>
            <p:ph type="ctrTitle"/>
          </p:nvPr>
        </p:nvSpPr>
        <p:spPr>
          <a:xfrm>
            <a:off x="1464250" y="2062200"/>
            <a:ext cx="6485950" cy="101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w" sz="4800" dirty="0">
                <a:latin typeface="Varela Round" panose="020B0604020202020204" charset="-79"/>
                <a:cs typeface="Varela Round" panose="020B0604020202020204" charset="-79"/>
              </a:rPr>
              <a:t>Network optimizers</a:t>
            </a:r>
            <a:endParaRPr sz="4800" dirty="0">
              <a:latin typeface="Varela Round" panose="020B0604020202020204" charset="-79"/>
              <a:cs typeface="Varela Round" panose="020B0604020202020204" charset="-79"/>
            </a:endParaRPr>
          </a:p>
        </p:txBody>
      </p:sp>
      <p:sp>
        <p:nvSpPr>
          <p:cNvPr id="70" name="Google Shape;70;p15"/>
          <p:cNvSpPr txBox="1">
            <a:spLocks noGrp="1"/>
          </p:cNvSpPr>
          <p:nvPr>
            <p:ph type="subTitle" idx="1"/>
          </p:nvPr>
        </p:nvSpPr>
        <p:spPr>
          <a:xfrm>
            <a:off x="4169871" y="3081300"/>
            <a:ext cx="3296008" cy="5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1800" dirty="0">
                <a:latin typeface="Varela Round" panose="020B0604020202020204" charset="-79"/>
                <a:cs typeface="Varela Round" panose="020B0604020202020204" charset="-79"/>
              </a:rPr>
              <a:t>Eden Shkuri &amp; Moriya Bitton</a:t>
            </a:r>
            <a:endParaRPr sz="1800" dirty="0">
              <a:latin typeface="Varela Round" panose="020B0604020202020204" charset="-79"/>
              <a:cs typeface="Varela Round" panose="020B0604020202020204"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2" name="Google Shape;152;p22"/>
          <p:cNvGrpSpPr/>
          <p:nvPr/>
        </p:nvGrpSpPr>
        <p:grpSpPr>
          <a:xfrm>
            <a:off x="234317" y="2096678"/>
            <a:ext cx="3892608" cy="2523019"/>
            <a:chOff x="1775725" y="1056250"/>
            <a:chExt cx="5541550" cy="3306550"/>
          </a:xfrm>
        </p:grpSpPr>
        <p:pic>
          <p:nvPicPr>
            <p:cNvPr id="153" name="Google Shape;153;p22"/>
            <p:cNvPicPr preferRelativeResize="0"/>
            <p:nvPr/>
          </p:nvPicPr>
          <p:blipFill rotWithShape="1">
            <a:blip r:embed="rId3">
              <a:alphaModFix/>
            </a:blip>
            <a:srcRect l="18365" t="14215" r="21714" b="10968"/>
            <a:stretch/>
          </p:blipFill>
          <p:spPr>
            <a:xfrm>
              <a:off x="1775725" y="1056250"/>
              <a:ext cx="5296599" cy="3306550"/>
            </a:xfrm>
            <a:prstGeom prst="rect">
              <a:avLst/>
            </a:prstGeom>
            <a:noFill/>
            <a:ln>
              <a:noFill/>
            </a:ln>
          </p:spPr>
        </p:pic>
        <p:sp>
          <p:nvSpPr>
            <p:cNvPr id="154" name="Google Shape;154;p22"/>
            <p:cNvSpPr/>
            <p:nvPr/>
          </p:nvSpPr>
          <p:spPr>
            <a:xfrm>
              <a:off x="6720275" y="3811700"/>
              <a:ext cx="597000" cy="551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2"/>
          <p:cNvSpPr txBox="1"/>
          <p:nvPr/>
        </p:nvSpPr>
        <p:spPr>
          <a:xfrm>
            <a:off x="1773002" y="1154401"/>
            <a:ext cx="5597997" cy="6309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chemeClr val="accent2"/>
                </a:solidFill>
                <a:latin typeface="Varela Round" panose="00000500000000000000" pitchFamily="2" charset="-79"/>
                <a:cs typeface="Varela Round" panose="00000500000000000000" pitchFamily="2" charset="-79"/>
              </a:rPr>
              <a:t>Batch </a:t>
            </a:r>
            <a:r>
              <a:rPr lang="iw" sz="2800" b="1" dirty="0">
                <a:solidFill>
                  <a:schemeClr val="accent2"/>
                </a:solidFill>
                <a:latin typeface="Varela Round" panose="00000500000000000000" pitchFamily="2" charset="-79"/>
                <a:cs typeface="Varela Round" panose="00000500000000000000" pitchFamily="2" charset="-79"/>
              </a:rPr>
              <a:t>Gradient descent</a:t>
            </a:r>
            <a:r>
              <a:rPr lang="he-IL" sz="2800" b="1" dirty="0">
                <a:solidFill>
                  <a:schemeClr val="accent2"/>
                </a:solidFill>
                <a:latin typeface="Varela Round" panose="00000500000000000000" pitchFamily="2" charset="-79"/>
                <a:cs typeface="Varela Round" panose="00000500000000000000" pitchFamily="2" charset="-79"/>
              </a:rPr>
              <a:t> </a:t>
            </a:r>
            <a:endParaRPr sz="2800" dirty="0">
              <a:latin typeface="Varela Round" panose="00000500000000000000" pitchFamily="2" charset="-79"/>
              <a:cs typeface="Varela Round" panose="00000500000000000000" pitchFamily="2" charset="-79"/>
            </a:endParaRPr>
          </a:p>
        </p:txBody>
      </p:sp>
      <p:pic>
        <p:nvPicPr>
          <p:cNvPr id="3" name="תמונה 2">
            <a:extLst>
              <a:ext uri="{FF2B5EF4-FFF2-40B4-BE49-F238E27FC236}">
                <a16:creationId xmlns:a16="http://schemas.microsoft.com/office/drawing/2014/main" id="{9054C794-2B14-4ABB-BAE9-C3813AFFA34E}"/>
              </a:ext>
            </a:extLst>
          </p:cNvPr>
          <p:cNvPicPr>
            <a:picLocks noChangeAspect="1"/>
          </p:cNvPicPr>
          <p:nvPr/>
        </p:nvPicPr>
        <p:blipFill rotWithShape="1">
          <a:blip r:embed="rId4"/>
          <a:srcRect r="7199" b="857"/>
          <a:stretch/>
        </p:blipFill>
        <p:spPr>
          <a:xfrm>
            <a:off x="3826463" y="2742557"/>
            <a:ext cx="2368094" cy="474361"/>
          </a:xfrm>
          <a:prstGeom prst="rect">
            <a:avLst/>
          </a:prstGeom>
        </p:spPr>
      </p:pic>
      <p:grpSp>
        <p:nvGrpSpPr>
          <p:cNvPr id="7" name="קבוצה 6">
            <a:extLst>
              <a:ext uri="{FF2B5EF4-FFF2-40B4-BE49-F238E27FC236}">
                <a16:creationId xmlns:a16="http://schemas.microsoft.com/office/drawing/2014/main" id="{2E294215-55D3-4D04-9A0D-E7AAE5EF8CB9}"/>
              </a:ext>
            </a:extLst>
          </p:cNvPr>
          <p:cNvGrpSpPr/>
          <p:nvPr/>
        </p:nvGrpSpPr>
        <p:grpSpPr>
          <a:xfrm>
            <a:off x="3826463" y="3491794"/>
            <a:ext cx="5085899" cy="758635"/>
            <a:chOff x="291775" y="2776678"/>
            <a:chExt cx="6642033" cy="934111"/>
          </a:xfrm>
        </p:grpSpPr>
        <p:pic>
          <p:nvPicPr>
            <p:cNvPr id="6" name="תמונה 5">
              <a:extLst>
                <a:ext uri="{FF2B5EF4-FFF2-40B4-BE49-F238E27FC236}">
                  <a16:creationId xmlns:a16="http://schemas.microsoft.com/office/drawing/2014/main" id="{D5399876-3C30-4E15-AB75-91C323508B22}"/>
                </a:ext>
              </a:extLst>
            </p:cNvPr>
            <p:cNvPicPr>
              <a:picLocks noChangeAspect="1"/>
            </p:cNvPicPr>
            <p:nvPr/>
          </p:nvPicPr>
          <p:blipFill rotWithShape="1">
            <a:blip r:embed="rId5"/>
            <a:srcRect l="97423"/>
            <a:stretch/>
          </p:blipFill>
          <p:spPr>
            <a:xfrm>
              <a:off x="6699519" y="2777789"/>
              <a:ext cx="234289" cy="928800"/>
            </a:xfrm>
            <a:prstGeom prst="rect">
              <a:avLst/>
            </a:prstGeom>
          </p:spPr>
        </p:pic>
        <p:pic>
          <p:nvPicPr>
            <p:cNvPr id="14" name="תמונה 13">
              <a:extLst>
                <a:ext uri="{FF2B5EF4-FFF2-40B4-BE49-F238E27FC236}">
                  <a16:creationId xmlns:a16="http://schemas.microsoft.com/office/drawing/2014/main" id="{9510363A-3D55-4E5C-8515-C073646BA1B8}"/>
                </a:ext>
              </a:extLst>
            </p:cNvPr>
            <p:cNvPicPr>
              <a:picLocks noChangeAspect="1"/>
            </p:cNvPicPr>
            <p:nvPr/>
          </p:nvPicPr>
          <p:blipFill rotWithShape="1">
            <a:blip r:embed="rId5"/>
            <a:srcRect r="29612"/>
            <a:stretch/>
          </p:blipFill>
          <p:spPr>
            <a:xfrm>
              <a:off x="291775" y="2776678"/>
              <a:ext cx="6436284" cy="934111"/>
            </a:xfrm>
            <a:prstGeom prst="rect">
              <a:avLst/>
            </a:prstGeom>
          </p:spPr>
        </p:pic>
      </p:grpSp>
    </p:spTree>
    <p:extLst>
      <p:ext uri="{BB962C8B-B14F-4D97-AF65-F5344CB8AC3E}">
        <p14:creationId xmlns:p14="http://schemas.microsoft.com/office/powerpoint/2010/main" val="827424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5;p22">
            <a:extLst>
              <a:ext uri="{FF2B5EF4-FFF2-40B4-BE49-F238E27FC236}">
                <a16:creationId xmlns:a16="http://schemas.microsoft.com/office/drawing/2014/main" id="{A46DE03A-127C-417E-9A50-46C9E3B73123}"/>
              </a:ext>
            </a:extLst>
          </p:cNvPr>
          <p:cNvSpPr txBox="1"/>
          <p:nvPr/>
        </p:nvSpPr>
        <p:spPr>
          <a:xfrm>
            <a:off x="1773002" y="1116484"/>
            <a:ext cx="5597997" cy="6309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chemeClr val="accent2"/>
                </a:solidFill>
                <a:latin typeface="Varela Round" panose="00000500000000000000" pitchFamily="2" charset="-79"/>
                <a:cs typeface="Varela Round" panose="00000500000000000000" pitchFamily="2" charset="-79"/>
              </a:rPr>
              <a:t>Stochastic Gr</a:t>
            </a:r>
            <a:r>
              <a:rPr lang="iw" sz="2800" b="1" dirty="0">
                <a:solidFill>
                  <a:schemeClr val="accent2"/>
                </a:solidFill>
                <a:latin typeface="Varela Round" panose="00000500000000000000" pitchFamily="2" charset="-79"/>
                <a:cs typeface="Varela Round" panose="00000500000000000000" pitchFamily="2" charset="-79"/>
              </a:rPr>
              <a:t>adient descent</a:t>
            </a:r>
            <a:r>
              <a:rPr lang="he-IL" sz="2800" b="1" dirty="0">
                <a:solidFill>
                  <a:schemeClr val="accent2"/>
                </a:solidFill>
                <a:latin typeface="Varela Round" panose="00000500000000000000" pitchFamily="2" charset="-79"/>
                <a:cs typeface="Varela Round" panose="00000500000000000000" pitchFamily="2" charset="-79"/>
              </a:rPr>
              <a:t> </a:t>
            </a:r>
            <a:endParaRPr sz="2800" dirty="0">
              <a:latin typeface="Varela Round" panose="00000500000000000000" pitchFamily="2" charset="-79"/>
              <a:cs typeface="Varela Round" panose="00000500000000000000" pitchFamily="2" charset="-79"/>
            </a:endParaRPr>
          </a:p>
        </p:txBody>
      </p:sp>
      <p:pic>
        <p:nvPicPr>
          <p:cNvPr id="8" name="תמונה 7">
            <a:extLst>
              <a:ext uri="{FF2B5EF4-FFF2-40B4-BE49-F238E27FC236}">
                <a16:creationId xmlns:a16="http://schemas.microsoft.com/office/drawing/2014/main" id="{22E4935F-5EF3-41EE-A43C-BE64CAA9C7E8}"/>
              </a:ext>
            </a:extLst>
          </p:cNvPr>
          <p:cNvPicPr>
            <a:picLocks noChangeAspect="1"/>
          </p:cNvPicPr>
          <p:nvPr/>
        </p:nvPicPr>
        <p:blipFill>
          <a:blip r:embed="rId3"/>
          <a:stretch>
            <a:fillRect/>
          </a:stretch>
        </p:blipFill>
        <p:spPr>
          <a:xfrm>
            <a:off x="150409" y="2043615"/>
            <a:ext cx="3186367" cy="443247"/>
          </a:xfrm>
          <a:prstGeom prst="rect">
            <a:avLst/>
          </a:prstGeom>
        </p:spPr>
      </p:pic>
      <p:grpSp>
        <p:nvGrpSpPr>
          <p:cNvPr id="11" name="קבוצה 10">
            <a:extLst>
              <a:ext uri="{FF2B5EF4-FFF2-40B4-BE49-F238E27FC236}">
                <a16:creationId xmlns:a16="http://schemas.microsoft.com/office/drawing/2014/main" id="{5AD26F45-9F2E-4433-AE77-38CC64661671}"/>
              </a:ext>
            </a:extLst>
          </p:cNvPr>
          <p:cNvGrpSpPr/>
          <p:nvPr/>
        </p:nvGrpSpPr>
        <p:grpSpPr>
          <a:xfrm>
            <a:off x="117999" y="2643509"/>
            <a:ext cx="5363939" cy="1135479"/>
            <a:chOff x="479701" y="2427237"/>
            <a:chExt cx="5692495" cy="1191052"/>
          </a:xfrm>
        </p:grpSpPr>
        <p:pic>
          <p:nvPicPr>
            <p:cNvPr id="10" name="תמונה 9">
              <a:extLst>
                <a:ext uri="{FF2B5EF4-FFF2-40B4-BE49-F238E27FC236}">
                  <a16:creationId xmlns:a16="http://schemas.microsoft.com/office/drawing/2014/main" id="{F1832F11-1D32-425A-B600-17AF4591D922}"/>
                </a:ext>
              </a:extLst>
            </p:cNvPr>
            <p:cNvPicPr>
              <a:picLocks noChangeAspect="1"/>
            </p:cNvPicPr>
            <p:nvPr/>
          </p:nvPicPr>
          <p:blipFill rotWithShape="1">
            <a:blip r:embed="rId4"/>
            <a:srcRect l="95657"/>
            <a:stretch/>
          </p:blipFill>
          <p:spPr>
            <a:xfrm>
              <a:off x="5858930" y="2427237"/>
              <a:ext cx="313266" cy="1191051"/>
            </a:xfrm>
            <a:prstGeom prst="rect">
              <a:avLst/>
            </a:prstGeom>
          </p:spPr>
        </p:pic>
        <p:pic>
          <p:nvPicPr>
            <p:cNvPr id="12" name="תמונה 11">
              <a:extLst>
                <a:ext uri="{FF2B5EF4-FFF2-40B4-BE49-F238E27FC236}">
                  <a16:creationId xmlns:a16="http://schemas.microsoft.com/office/drawing/2014/main" id="{839FA9C7-B17B-4889-B49A-45EC665F9AD1}"/>
                </a:ext>
              </a:extLst>
            </p:cNvPr>
            <p:cNvPicPr>
              <a:picLocks noChangeAspect="1"/>
            </p:cNvPicPr>
            <p:nvPr/>
          </p:nvPicPr>
          <p:blipFill rotWithShape="1">
            <a:blip r:embed="rId4"/>
            <a:srcRect r="23903"/>
            <a:stretch/>
          </p:blipFill>
          <p:spPr>
            <a:xfrm>
              <a:off x="479701" y="2427238"/>
              <a:ext cx="5489300" cy="1191051"/>
            </a:xfrm>
            <a:prstGeom prst="rect">
              <a:avLst/>
            </a:prstGeom>
          </p:spPr>
        </p:pic>
      </p:grp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ED642CFD-4F65-4F75-A266-1E9E0893F5B8}"/>
                  </a:ext>
                </a:extLst>
              </p:cNvPr>
              <p:cNvSpPr txBox="1"/>
              <p:nvPr/>
            </p:nvSpPr>
            <p:spPr>
              <a:xfrm>
                <a:off x="3974394" y="1747396"/>
                <a:ext cx="5019197" cy="3452997"/>
              </a:xfrm>
              <a:prstGeom prst="rect">
                <a:avLst/>
              </a:prstGeom>
              <a:noFill/>
            </p:spPr>
            <p:txBody>
              <a:bodyPr wrap="square" rtlCol="1">
                <a:spAutoFit/>
              </a:bodyPr>
              <a:lstStyle/>
              <a:p>
                <a:pPr marL="285750" indent="-285750" algn="r" rtl="1">
                  <a:lnSpc>
                    <a:spcPct val="150000"/>
                  </a:lnSpc>
                  <a:buFont typeface="Arial" panose="020B0604020202020204" pitchFamily="34" charset="0"/>
                  <a:buChar char="•"/>
                </a:pPr>
                <a:r>
                  <a:rPr lang="he-IL" sz="1600" dirty="0">
                    <a:latin typeface="Varela Round" panose="00000500000000000000" pitchFamily="2" charset="-79"/>
                    <a:cs typeface="Varela Round" panose="00000500000000000000" pitchFamily="2" charset="-79"/>
                  </a:rPr>
                  <a:t>ביצוע עדכון עבור כל </a:t>
                </a:r>
                <a14:m>
                  <m:oMath xmlns:m="http://schemas.openxmlformats.org/officeDocument/2006/math">
                    <m:r>
                      <a:rPr lang="en-US" sz="1800" b="0" i="1" smtClean="0">
                        <a:latin typeface="Cambria Math" panose="02040503050406030204" pitchFamily="18" charset="0"/>
                        <a:cs typeface="Varela Round" panose="00000500000000000000" pitchFamily="2" charset="-79"/>
                      </a:rPr>
                      <m:t>(</m:t>
                    </m:r>
                    <m:sSub>
                      <m:sSubPr>
                        <m:ctrlPr>
                          <a:rPr lang="en-US" sz="1800" b="0" i="1" smtClean="0">
                            <a:latin typeface="Cambria Math" panose="02040503050406030204" pitchFamily="18" charset="0"/>
                            <a:cs typeface="Varela Round" panose="00000500000000000000" pitchFamily="2" charset="-79"/>
                          </a:rPr>
                        </m:ctrlPr>
                      </m:sSubPr>
                      <m:e>
                        <m:r>
                          <a:rPr lang="en-US" sz="1800" b="0" i="1" smtClean="0">
                            <a:latin typeface="Cambria Math" panose="02040503050406030204" pitchFamily="18" charset="0"/>
                            <a:cs typeface="Varela Round" panose="00000500000000000000" pitchFamily="2" charset="-79"/>
                          </a:rPr>
                          <m:t>𝑥</m:t>
                        </m:r>
                      </m:e>
                      <m:sub>
                        <m:r>
                          <a:rPr lang="en-US" sz="1800" b="0" i="1" smtClean="0">
                            <a:latin typeface="Cambria Math" panose="02040503050406030204" pitchFamily="18" charset="0"/>
                            <a:cs typeface="Varela Round" panose="00000500000000000000" pitchFamily="2" charset="-79"/>
                          </a:rPr>
                          <m:t>𝑖</m:t>
                        </m:r>
                      </m:sub>
                    </m:sSub>
                    <m:r>
                      <a:rPr lang="en-US" sz="1800" b="0" i="1" smtClean="0">
                        <a:latin typeface="Cambria Math" panose="02040503050406030204" pitchFamily="18" charset="0"/>
                        <a:cs typeface="Varela Round" panose="00000500000000000000" pitchFamily="2" charset="-79"/>
                      </a:rPr>
                      <m:t>, </m:t>
                    </m:r>
                    <m:sSub>
                      <m:sSubPr>
                        <m:ctrlPr>
                          <a:rPr lang="en-US" sz="1800" b="0" i="1" smtClean="0">
                            <a:latin typeface="Cambria Math" panose="02040503050406030204" pitchFamily="18" charset="0"/>
                            <a:cs typeface="Varela Round" panose="00000500000000000000" pitchFamily="2" charset="-79"/>
                          </a:rPr>
                        </m:ctrlPr>
                      </m:sSubPr>
                      <m:e>
                        <m:r>
                          <a:rPr lang="en-US" sz="1800" b="0" i="1" smtClean="0">
                            <a:latin typeface="Cambria Math" panose="02040503050406030204" pitchFamily="18" charset="0"/>
                            <a:cs typeface="Varela Round" panose="00000500000000000000" pitchFamily="2" charset="-79"/>
                          </a:rPr>
                          <m:t>𝑦</m:t>
                        </m:r>
                      </m:e>
                      <m:sub>
                        <m:r>
                          <a:rPr lang="en-US" sz="1800" b="0" i="1" smtClean="0">
                            <a:latin typeface="Cambria Math" panose="02040503050406030204" pitchFamily="18" charset="0"/>
                            <a:cs typeface="Varela Round" panose="00000500000000000000" pitchFamily="2" charset="-79"/>
                          </a:rPr>
                          <m:t>𝑖</m:t>
                        </m:r>
                      </m:sub>
                    </m:sSub>
                    <m:r>
                      <a:rPr lang="en-US" sz="1800" b="0" i="1" smtClean="0">
                        <a:latin typeface="Cambria Math" panose="02040503050406030204" pitchFamily="18" charset="0"/>
                        <a:cs typeface="Varela Round" panose="00000500000000000000" pitchFamily="2" charset="-79"/>
                      </a:rPr>
                      <m:t>)</m:t>
                    </m:r>
                  </m:oMath>
                </a14:m>
                <a:r>
                  <a:rPr lang="he-IL" sz="1600" dirty="0">
                    <a:latin typeface="Varela Round" panose="00000500000000000000" pitchFamily="2" charset="-79"/>
                    <a:cs typeface="Varela Round" panose="00000500000000000000" pitchFamily="2" charset="-79"/>
                  </a:rPr>
                  <a:t> </a:t>
                </a:r>
              </a:p>
              <a:p>
                <a:pPr marL="285750" indent="-285750" algn="r" rtl="1">
                  <a:lnSpc>
                    <a:spcPct val="150000"/>
                  </a:lnSpc>
                  <a:buFont typeface="Arial" panose="020B0604020202020204" pitchFamily="34" charset="0"/>
                  <a:buChar char="•"/>
                </a:pPr>
                <a:r>
                  <a:rPr lang="he-IL" sz="1600" b="1" dirty="0">
                    <a:latin typeface="Varela Round" panose="00000500000000000000" pitchFamily="2" charset="-79"/>
                    <a:cs typeface="Varela Round" panose="00000500000000000000" pitchFamily="2" charset="-79"/>
                  </a:rPr>
                  <a:t>יתרון</a:t>
                </a:r>
                <a:r>
                  <a:rPr lang="he-IL" sz="1600" dirty="0">
                    <a:latin typeface="Varela Round" panose="00000500000000000000" pitchFamily="2" charset="-79"/>
                    <a:cs typeface="Varela Round" panose="00000500000000000000" pitchFamily="2" charset="-79"/>
                  </a:rPr>
                  <a:t> - לא מבצע חישובים מיותרים כמו </a:t>
                </a:r>
                <a:r>
                  <a:rPr lang="en-US" sz="1600" dirty="0">
                    <a:latin typeface="Varela Round" panose="00000500000000000000" pitchFamily="2" charset="-79"/>
                    <a:cs typeface="Varela Round" panose="00000500000000000000" pitchFamily="2" charset="-79"/>
                  </a:rPr>
                  <a:t>.BGD</a:t>
                </a:r>
                <a:endParaRPr lang="he-IL" sz="1600" dirty="0">
                  <a:latin typeface="Varela Round" panose="00000500000000000000" pitchFamily="2" charset="-79"/>
                  <a:cs typeface="Varela Round" panose="00000500000000000000" pitchFamily="2" charset="-79"/>
                </a:endParaRPr>
              </a:p>
              <a:p>
                <a:pPr marL="285750" indent="-285750" algn="r" rtl="1">
                  <a:lnSpc>
                    <a:spcPct val="150000"/>
                  </a:lnSpc>
                  <a:buFont typeface="Arial" panose="020B0604020202020204" pitchFamily="34" charset="0"/>
                  <a:buChar char="•"/>
                </a:pPr>
                <a:r>
                  <a:rPr lang="he-IL" sz="1600" dirty="0">
                    <a:latin typeface="Varela Round" panose="00000500000000000000" pitchFamily="2" charset="-79"/>
                    <a:cs typeface="Varela Round" panose="00000500000000000000" pitchFamily="2" charset="-79"/>
                  </a:rPr>
                  <a:t>בעקבות הרעש שנוצר:</a:t>
                </a:r>
              </a:p>
              <a:p>
                <a:pPr marL="449263" indent="-177800" algn="r" rtl="1">
                  <a:lnSpc>
                    <a:spcPct val="150000"/>
                  </a:lnSpc>
                  <a:buFont typeface="Courier New" panose="02070309020205020404" pitchFamily="49" charset="0"/>
                  <a:buChar char="o"/>
                </a:pPr>
                <a:r>
                  <a:rPr lang="he-IL" sz="1600" dirty="0">
                    <a:latin typeface="Varela Round" panose="00000500000000000000" pitchFamily="2" charset="-79"/>
                    <a:cs typeface="Varela Round" panose="00000500000000000000" pitchFamily="2" charset="-79"/>
                  </a:rPr>
                  <a:t>ייתכן שנתכנס למינימום מקומי </a:t>
                </a:r>
                <a:br>
                  <a:rPr lang="he-IL" sz="1600" dirty="0">
                    <a:latin typeface="Varela Round" panose="00000500000000000000" pitchFamily="2" charset="-79"/>
                    <a:cs typeface="Varela Round" panose="00000500000000000000" pitchFamily="2" charset="-79"/>
                  </a:rPr>
                </a:br>
                <a:r>
                  <a:rPr lang="he-IL" sz="1600" dirty="0">
                    <a:latin typeface="Varela Round" panose="00000500000000000000" pitchFamily="2" charset="-79"/>
                    <a:cs typeface="Varela Round" panose="00000500000000000000" pitchFamily="2" charset="-79"/>
                  </a:rPr>
                  <a:t>יותר טוב מאשר </a:t>
                </a:r>
                <a:r>
                  <a:rPr lang="en-US" sz="1600" dirty="0">
                    <a:latin typeface="Varela Round" panose="00000500000000000000" pitchFamily="2" charset="-79"/>
                    <a:cs typeface="Varela Round" panose="00000500000000000000" pitchFamily="2" charset="-79"/>
                  </a:rPr>
                  <a:t>BGD</a:t>
                </a:r>
                <a:r>
                  <a:rPr lang="he-IL" sz="1600" dirty="0">
                    <a:latin typeface="Varela Round" panose="00000500000000000000" pitchFamily="2" charset="-79"/>
                    <a:cs typeface="Varela Round" panose="00000500000000000000" pitchFamily="2" charset="-79"/>
                  </a:rPr>
                  <a:t> </a:t>
                </a:r>
                <a:r>
                  <a:rPr lang="en-US" sz="1600" dirty="0">
                    <a:latin typeface="Varela Round" panose="00000500000000000000" pitchFamily="2" charset="-79"/>
                    <a:cs typeface="Varela Round" panose="00000500000000000000" pitchFamily="2" charset="-79"/>
                  </a:rPr>
                  <a:t/>
                </a:r>
                <a:br>
                  <a:rPr lang="en-US" sz="1600" dirty="0">
                    <a:latin typeface="Varela Round" panose="00000500000000000000" pitchFamily="2" charset="-79"/>
                    <a:cs typeface="Varela Round" panose="00000500000000000000" pitchFamily="2" charset="-79"/>
                  </a:rPr>
                </a:br>
                <a:r>
                  <a:rPr lang="he-IL" sz="1600" dirty="0">
                    <a:latin typeface="Varela Round" panose="00000500000000000000" pitchFamily="2" charset="-79"/>
                    <a:cs typeface="Varela Round" panose="00000500000000000000" pitchFamily="2" charset="-79"/>
                  </a:rPr>
                  <a:t>(אך השאיפה היא להתכנס לגלובלי).</a:t>
                </a:r>
              </a:p>
              <a:p>
                <a:pPr marL="449263" indent="-177800" algn="r" rtl="1">
                  <a:lnSpc>
                    <a:spcPct val="150000"/>
                  </a:lnSpc>
                  <a:buFont typeface="Courier New" panose="02070309020205020404" pitchFamily="49" charset="0"/>
                  <a:buChar char="o"/>
                </a:pPr>
                <a:r>
                  <a:rPr lang="he-IL" sz="1600" b="1" dirty="0">
                    <a:latin typeface="Varela Round" panose="00000500000000000000" pitchFamily="2" charset="-79"/>
                    <a:cs typeface="Varela Round" panose="00000500000000000000" pitchFamily="2" charset="-79"/>
                  </a:rPr>
                  <a:t>חסרון</a:t>
                </a:r>
                <a:r>
                  <a:rPr lang="he-IL" sz="1600" dirty="0">
                    <a:latin typeface="Varela Round" panose="00000500000000000000" pitchFamily="2" charset="-79"/>
                    <a:cs typeface="Varela Round" panose="00000500000000000000" pitchFamily="2" charset="-79"/>
                  </a:rPr>
                  <a:t> - ההתכנסות למינימום הגלובלי </a:t>
                </a:r>
                <a:br>
                  <a:rPr lang="he-IL" sz="1600" dirty="0">
                    <a:latin typeface="Varela Round" panose="00000500000000000000" pitchFamily="2" charset="-79"/>
                    <a:cs typeface="Varela Round" panose="00000500000000000000" pitchFamily="2" charset="-79"/>
                  </a:rPr>
                </a:br>
                <a:r>
                  <a:rPr lang="he-IL" sz="1600" dirty="0">
                    <a:latin typeface="Varela Round" panose="00000500000000000000" pitchFamily="2" charset="-79"/>
                    <a:cs typeface="Varela Round" panose="00000500000000000000" pitchFamily="2" charset="-79"/>
                  </a:rPr>
                  <a:t>מסובכת יותר.</a:t>
                </a:r>
              </a:p>
              <a:p>
                <a:pPr algn="r" rtl="1">
                  <a:lnSpc>
                    <a:spcPct val="150000"/>
                  </a:lnSpc>
                </a:pPr>
                <a:endParaRPr lang="he-IL" sz="1600" dirty="0">
                  <a:latin typeface="Varela Round" panose="00000500000000000000" pitchFamily="2" charset="-79"/>
                  <a:cs typeface="Varela Round" panose="00000500000000000000" pitchFamily="2" charset="-79"/>
                </a:endParaRPr>
              </a:p>
            </p:txBody>
          </p:sp>
        </mc:Choice>
        <mc:Fallback xmlns="">
          <p:sp>
            <p:nvSpPr>
              <p:cNvPr id="13" name="תיבת טקסט 12">
                <a:extLst>
                  <a:ext uri="{FF2B5EF4-FFF2-40B4-BE49-F238E27FC236}">
                    <a16:creationId xmlns:a16="http://schemas.microsoft.com/office/drawing/2014/main" id="{ED642CFD-4F65-4F75-A266-1E9E0893F5B8}"/>
                  </a:ext>
                </a:extLst>
              </p:cNvPr>
              <p:cNvSpPr txBox="1">
                <a:spLocks noRot="1" noChangeAspect="1" noMove="1" noResize="1" noEditPoints="1" noAdjustHandles="1" noChangeArrowheads="1" noChangeShapeType="1" noTextEdit="1"/>
              </p:cNvSpPr>
              <p:nvPr/>
            </p:nvSpPr>
            <p:spPr>
              <a:xfrm>
                <a:off x="3974394" y="1747396"/>
                <a:ext cx="5019197" cy="3452997"/>
              </a:xfrm>
              <a:prstGeom prst="rect">
                <a:avLst/>
              </a:prstGeom>
              <a:blipFill>
                <a:blip r:embed="rId5"/>
                <a:stretch>
                  <a:fillRect r="-608" b="-353"/>
                </a:stretch>
              </a:blipFill>
            </p:spPr>
            <p:txBody>
              <a:bodyPr/>
              <a:lstStyle/>
              <a:p>
                <a:r>
                  <a:rPr lang="he-IL">
                    <a:noFill/>
                  </a:rPr>
                  <a:t> </a:t>
                </a:r>
              </a:p>
            </p:txBody>
          </p:sp>
        </mc:Fallback>
      </mc:AlternateContent>
      <p:grpSp>
        <p:nvGrpSpPr>
          <p:cNvPr id="2" name="קבוצה 1">
            <a:extLst>
              <a:ext uri="{FF2B5EF4-FFF2-40B4-BE49-F238E27FC236}">
                <a16:creationId xmlns:a16="http://schemas.microsoft.com/office/drawing/2014/main" id="{6AC88281-7EC8-455F-9B5C-D771B3B42F6D}"/>
              </a:ext>
            </a:extLst>
          </p:cNvPr>
          <p:cNvGrpSpPr/>
          <p:nvPr/>
        </p:nvGrpSpPr>
        <p:grpSpPr>
          <a:xfrm>
            <a:off x="2502836" y="3836516"/>
            <a:ext cx="2256534" cy="1186334"/>
            <a:chOff x="3512527" y="3836516"/>
            <a:chExt cx="2201908" cy="1186334"/>
          </a:xfrm>
        </p:grpSpPr>
        <p:sp>
          <p:nvSpPr>
            <p:cNvPr id="15" name="תיבת טקסט 14">
              <a:extLst>
                <a:ext uri="{FF2B5EF4-FFF2-40B4-BE49-F238E27FC236}">
                  <a16:creationId xmlns:a16="http://schemas.microsoft.com/office/drawing/2014/main" id="{CEB68B68-2892-4EA7-9C4D-BC725A6AEDA3}"/>
                </a:ext>
              </a:extLst>
            </p:cNvPr>
            <p:cNvSpPr txBox="1"/>
            <p:nvPr/>
          </p:nvSpPr>
          <p:spPr>
            <a:xfrm>
              <a:off x="3568156" y="3836516"/>
              <a:ext cx="2146279" cy="744371"/>
            </a:xfrm>
            <a:prstGeom prst="rect">
              <a:avLst/>
            </a:prstGeom>
            <a:noFill/>
          </p:spPr>
          <p:txBody>
            <a:bodyPr wrap="square" rtlCol="1">
              <a:spAutoFit/>
            </a:bodyPr>
            <a:lstStyle/>
            <a:p>
              <a:pPr algn="r" rtl="1">
                <a:lnSpc>
                  <a:spcPct val="150000"/>
                </a:lnSpc>
              </a:pPr>
              <a:r>
                <a:rPr lang="he-IL" sz="1600" dirty="0">
                  <a:latin typeface="BN Begilophim" panose="02000000000000000000" pitchFamily="2" charset="-79"/>
                  <a:cs typeface="BN Begilophim" panose="02000000000000000000" pitchFamily="2" charset="-79"/>
                </a:rPr>
                <a:t>ואם נוריד את קצב הלמידה?</a:t>
              </a:r>
            </a:p>
            <a:p>
              <a:pPr algn="r" rtl="1">
                <a:lnSpc>
                  <a:spcPct val="150000"/>
                </a:lnSpc>
              </a:pPr>
              <a:endParaRPr lang="he-IL" dirty="0">
                <a:latin typeface="BN Begilophim" panose="02000000000000000000" pitchFamily="2" charset="-79"/>
                <a:cs typeface="BN Begilophim" panose="02000000000000000000" pitchFamily="2" charset="-79"/>
              </a:endParaRPr>
            </a:p>
          </p:txBody>
        </p:sp>
        <p:pic>
          <p:nvPicPr>
            <p:cNvPr id="7178" name="Picture 10" descr="Computers to make the call on your life or death dilemma? | Engadget">
              <a:extLst>
                <a:ext uri="{FF2B5EF4-FFF2-40B4-BE49-F238E27FC236}">
                  <a16:creationId xmlns:a16="http://schemas.microsoft.com/office/drawing/2014/main" id="{3EC26A9D-F63E-452B-BF0A-E8EB1DF2D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527" y="4278479"/>
              <a:ext cx="878357" cy="7443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848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5;p22">
            <a:extLst>
              <a:ext uri="{FF2B5EF4-FFF2-40B4-BE49-F238E27FC236}">
                <a16:creationId xmlns:a16="http://schemas.microsoft.com/office/drawing/2014/main" id="{A46DE03A-127C-417E-9A50-46C9E3B73123}"/>
              </a:ext>
            </a:extLst>
          </p:cNvPr>
          <p:cNvSpPr txBox="1"/>
          <p:nvPr/>
        </p:nvSpPr>
        <p:spPr>
          <a:xfrm>
            <a:off x="1773002" y="1183276"/>
            <a:ext cx="5597997" cy="6309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chemeClr val="accent2"/>
                </a:solidFill>
                <a:latin typeface="Varela Round" panose="00000500000000000000" pitchFamily="2" charset="-79"/>
                <a:cs typeface="Varela Round" panose="00000500000000000000" pitchFamily="2" charset="-79"/>
              </a:rPr>
              <a:t>Mini batch Gr</a:t>
            </a:r>
            <a:r>
              <a:rPr lang="iw" sz="2800" b="1" dirty="0">
                <a:solidFill>
                  <a:schemeClr val="accent2"/>
                </a:solidFill>
                <a:latin typeface="Varela Round" panose="00000500000000000000" pitchFamily="2" charset="-79"/>
                <a:cs typeface="Varela Round" panose="00000500000000000000" pitchFamily="2" charset="-79"/>
              </a:rPr>
              <a:t>adient descent</a:t>
            </a:r>
            <a:r>
              <a:rPr lang="he-IL" sz="2800" b="1" dirty="0">
                <a:solidFill>
                  <a:schemeClr val="accent2"/>
                </a:solidFill>
                <a:latin typeface="Varela Round" panose="00000500000000000000" pitchFamily="2" charset="-79"/>
                <a:cs typeface="Varela Round" panose="00000500000000000000" pitchFamily="2" charset="-79"/>
              </a:rPr>
              <a:t> </a:t>
            </a:r>
            <a:endParaRPr sz="1200" dirty="0">
              <a:latin typeface="Varela Round" panose="00000500000000000000" pitchFamily="2" charset="-79"/>
              <a:cs typeface="Varela Round" panose="00000500000000000000" pitchFamily="2" charset="-79"/>
            </a:endParaRPr>
          </a:p>
        </p:txBody>
      </p:sp>
      <p:pic>
        <p:nvPicPr>
          <p:cNvPr id="5" name="תמונה 4">
            <a:extLst>
              <a:ext uri="{FF2B5EF4-FFF2-40B4-BE49-F238E27FC236}">
                <a16:creationId xmlns:a16="http://schemas.microsoft.com/office/drawing/2014/main" id="{B1BDF71C-292C-4ADD-A7EA-5C8D19150FAC}"/>
              </a:ext>
            </a:extLst>
          </p:cNvPr>
          <p:cNvPicPr>
            <a:picLocks noChangeAspect="1"/>
          </p:cNvPicPr>
          <p:nvPr/>
        </p:nvPicPr>
        <p:blipFill>
          <a:blip r:embed="rId3"/>
          <a:stretch>
            <a:fillRect/>
          </a:stretch>
        </p:blipFill>
        <p:spPr>
          <a:xfrm>
            <a:off x="567047" y="2173371"/>
            <a:ext cx="4458322" cy="447737"/>
          </a:xfrm>
          <a:prstGeom prst="rect">
            <a:avLst/>
          </a:prstGeom>
        </p:spPr>
      </p:pic>
      <p:pic>
        <p:nvPicPr>
          <p:cNvPr id="7" name="תמונה 6">
            <a:extLst>
              <a:ext uri="{FF2B5EF4-FFF2-40B4-BE49-F238E27FC236}">
                <a16:creationId xmlns:a16="http://schemas.microsoft.com/office/drawing/2014/main" id="{D1762416-CF35-4C0D-A385-8C4D0900EC07}"/>
              </a:ext>
            </a:extLst>
          </p:cNvPr>
          <p:cNvPicPr>
            <a:picLocks noChangeAspect="1"/>
          </p:cNvPicPr>
          <p:nvPr/>
        </p:nvPicPr>
        <p:blipFill>
          <a:blip r:embed="rId4"/>
          <a:stretch>
            <a:fillRect/>
          </a:stretch>
        </p:blipFill>
        <p:spPr>
          <a:xfrm>
            <a:off x="567047" y="2980291"/>
            <a:ext cx="7328452" cy="1231731"/>
          </a:xfrm>
          <a:prstGeom prst="rect">
            <a:avLst/>
          </a:prstGeom>
        </p:spPr>
      </p:pic>
    </p:spTree>
    <p:extLst>
      <p:ext uri="{BB962C8B-B14F-4D97-AF65-F5344CB8AC3E}">
        <p14:creationId xmlns:p14="http://schemas.microsoft.com/office/powerpoint/2010/main" val="2665058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E4CA6784-A9A6-4C85-9FDD-6DEB3102E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5856"/>
            <a:ext cx="9110132" cy="294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50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E371B945-5584-4A90-8FDC-16F58DD3F87A}"/>
                  </a:ext>
                </a:extLst>
              </p:cNvPr>
              <p:cNvSpPr txBox="1"/>
              <p:nvPr/>
            </p:nvSpPr>
            <p:spPr>
              <a:xfrm>
                <a:off x="4836695" y="3024137"/>
                <a:ext cx="3811606" cy="1777731"/>
              </a:xfrm>
              <a:prstGeom prst="rect">
                <a:avLst/>
              </a:prstGeom>
              <a:noFill/>
            </p:spPr>
            <p:txBody>
              <a:bodyPr wrap="square">
                <a:spAutoFit/>
              </a:bodyPr>
              <a:lstStyle/>
              <a:p>
                <a:pPr algn="r" rtl="1">
                  <a:lnSpc>
                    <a:spcPct val="150000"/>
                  </a:lnSpc>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9</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9</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10</m:t>
                      </m:r>
                    </m:oMath>
                  </m:oMathPara>
                </a14:m>
                <a:endParaRPr lang="he-IL" sz="1800" dirty="0">
                  <a:latin typeface="Varela Round" panose="00000500000000000000" pitchFamily="2" charset="-79"/>
                  <a:cs typeface="Varela Round" panose="00000500000000000000" pitchFamily="2" charset="-79"/>
                </a:endParaRPr>
              </a:p>
              <a:p>
                <a:pPr algn="r" rtl="1">
                  <a:lnSpc>
                    <a:spcPct val="150000"/>
                  </a:lnSpc>
                </a:pPr>
                <a:endParaRPr lang="he-IL" sz="1800" dirty="0">
                  <a:latin typeface="Varela Round" panose="00000500000000000000" pitchFamily="2" charset="-79"/>
                  <a:cs typeface="Varela Round" panose="00000500000000000000" pitchFamily="2" charset="-79"/>
                </a:endParaRPr>
              </a:p>
              <a:p>
                <a:pPr algn="r" rtl="1">
                  <a:lnSpc>
                    <a:spcPct val="150000"/>
                  </a:lnSpc>
                </a:pPr>
                <a:r>
                  <a:rPr lang="he-IL" sz="1800" dirty="0">
                    <a:solidFill>
                      <a:schemeClr val="tx1"/>
                    </a:solidFill>
                    <a:latin typeface="Varela Round"/>
                    <a:cs typeface="Varela Round"/>
                  </a:rPr>
                  <a:t>הממוצע יהיה על 10 הערכים אחרונים</a:t>
                </a:r>
              </a:p>
            </p:txBody>
          </p:sp>
        </mc:Choice>
        <mc:Fallback xmlns="">
          <p:sp>
            <p:nvSpPr>
              <p:cNvPr id="11" name="תיבת טקסט 10">
                <a:extLst>
                  <a:ext uri="{FF2B5EF4-FFF2-40B4-BE49-F238E27FC236}">
                    <a16:creationId xmlns:a16="http://schemas.microsoft.com/office/drawing/2014/main" id="{E371B945-5584-4A90-8FDC-16F58DD3F87A}"/>
                  </a:ext>
                </a:extLst>
              </p:cNvPr>
              <p:cNvSpPr txBox="1">
                <a:spLocks noRot="1" noChangeAspect="1" noMove="1" noResize="1" noEditPoints="1" noAdjustHandles="1" noChangeArrowheads="1" noChangeShapeType="1" noTextEdit="1"/>
              </p:cNvSpPr>
              <p:nvPr/>
            </p:nvSpPr>
            <p:spPr>
              <a:xfrm>
                <a:off x="4836695" y="3024137"/>
                <a:ext cx="3811606" cy="1777731"/>
              </a:xfrm>
              <a:prstGeom prst="rect">
                <a:avLst/>
              </a:prstGeom>
              <a:blipFill>
                <a:blip r:embed="rId3"/>
                <a:stretch>
                  <a:fillRect l="-2077" r="-2875" b="-2397"/>
                </a:stretch>
              </a:blipFill>
            </p:spPr>
            <p:txBody>
              <a:bodyPr/>
              <a:lstStyle/>
              <a:p>
                <a:r>
                  <a:rPr lang="he-IL">
                    <a:noFill/>
                  </a:rPr>
                  <a:t> </a:t>
                </a:r>
              </a:p>
            </p:txBody>
          </p:sp>
        </mc:Fallback>
      </mc:AlternateContent>
      <p:sp>
        <p:nvSpPr>
          <p:cNvPr id="2" name="כותרת 1">
            <a:extLst>
              <a:ext uri="{FF2B5EF4-FFF2-40B4-BE49-F238E27FC236}">
                <a16:creationId xmlns:a16="http://schemas.microsoft.com/office/drawing/2014/main" id="{61B1AC36-2DFF-4CED-BE6F-7C42F759D8AF}"/>
              </a:ext>
            </a:extLst>
          </p:cNvPr>
          <p:cNvSpPr>
            <a:spLocks noGrp="1"/>
          </p:cNvSpPr>
          <p:nvPr>
            <p:ph type="ctrTitle"/>
          </p:nvPr>
        </p:nvSpPr>
        <p:spPr>
          <a:xfrm>
            <a:off x="1470192" y="1156649"/>
            <a:ext cx="6203617" cy="550500"/>
          </a:xfrm>
        </p:spPr>
        <p:txBody>
          <a:bodyPr>
            <a:noAutofit/>
          </a:bodyPr>
          <a:lstStyle/>
          <a:p>
            <a:pPr algn="ctr"/>
            <a:r>
              <a:rPr lang="en-US" sz="2800" b="1" i="0" dirty="0">
                <a:solidFill>
                  <a:srgbClr val="292929"/>
                </a:solidFill>
                <a:effectLst/>
                <a:latin typeface="Varela Round" panose="00000500000000000000" pitchFamily="2" charset="-79"/>
                <a:cs typeface="Varela Round" panose="00000500000000000000" pitchFamily="2" charset="-79"/>
              </a:rPr>
              <a:t>Exponentially Weighted Averages</a:t>
            </a:r>
            <a:endParaRPr lang="he-IL" sz="2800" dirty="0">
              <a:latin typeface="Varela Round" panose="00000500000000000000" pitchFamily="2" charset="-79"/>
              <a:cs typeface="Varela Round" panose="00000500000000000000" pitchFamily="2" charset="-79"/>
            </a:endParaRPr>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52E0D80D-F3A3-4D27-B08D-11368ECD8F10}"/>
                  </a:ext>
                </a:extLst>
              </p:cNvPr>
              <p:cNvSpPr txBox="1"/>
              <p:nvPr/>
            </p:nvSpPr>
            <p:spPr>
              <a:xfrm>
                <a:off x="1087655" y="2332345"/>
                <a:ext cx="7161196" cy="615874"/>
              </a:xfrm>
              <a:prstGeom prst="rect">
                <a:avLst/>
              </a:prstGeom>
              <a:noFill/>
            </p:spPr>
            <p:txBody>
              <a:bodyPr wrap="square" rtlCol="1">
                <a:spAutoFit/>
              </a:bodyPr>
              <a:lstStyle/>
              <a:p>
                <a:pPr algn="r" rtl="1">
                  <a:lnSpc>
                    <a:spcPct val="150000"/>
                  </a:lnSpc>
                  <a:buClr>
                    <a:srgbClr val="212121"/>
                  </a:buClr>
                  <a:buSzPts val="1400"/>
                </a:pPr>
                <a14:m>
                  <m:oMath xmlns:m="http://schemas.openxmlformats.org/officeDocument/2006/math">
                    <m:sSub>
                      <m:sSubPr>
                        <m:ctrlPr>
                          <a:rPr lang="he-IL" sz="1600" i="1">
                            <a:solidFill>
                              <a:schemeClr val="tx1"/>
                            </a:solidFill>
                            <a:latin typeface="Cambria Math" panose="02040503050406030204" pitchFamily="18" charset="0"/>
                            <a:ea typeface="Varela Round"/>
                            <a:cs typeface="Varela Round"/>
                          </a:rPr>
                        </m:ctrlPr>
                      </m:sSubPr>
                      <m:e>
                        <m:r>
                          <a:rPr lang="en-US" sz="1600">
                            <a:solidFill>
                              <a:schemeClr val="tx1"/>
                            </a:solidFill>
                            <a:latin typeface="Cambria Math" panose="02040503050406030204" pitchFamily="18" charset="0"/>
                            <a:ea typeface="Varela Round"/>
                            <a:cs typeface="Varela Round"/>
                          </a:rPr>
                          <m:t>𝑽</m:t>
                        </m:r>
                      </m:e>
                      <m:sub>
                        <m:r>
                          <a:rPr lang="en-US" sz="1600">
                            <a:solidFill>
                              <a:schemeClr val="tx1"/>
                            </a:solidFill>
                            <a:latin typeface="Cambria Math" panose="02040503050406030204" pitchFamily="18" charset="0"/>
                            <a:ea typeface="Varela Round"/>
                            <a:cs typeface="Varela Round"/>
                          </a:rPr>
                          <m:t>𝒕</m:t>
                        </m:r>
                      </m:sub>
                    </m:sSub>
                  </m:oMath>
                </a14:m>
                <a:r>
                  <a:rPr lang="he-IL" sz="1600" dirty="0">
                    <a:solidFill>
                      <a:schemeClr val="tx1"/>
                    </a:solidFill>
                    <a:latin typeface="Varela Round" panose="020B0604020202020204" charset="-79"/>
                    <a:ea typeface="Varela Round"/>
                    <a:cs typeface="Varela Round" panose="020B0604020202020204" charset="-79"/>
                  </a:rPr>
                  <a:t> - הממוצע לזמן </a:t>
                </a:r>
                <a:r>
                  <a:rPr lang="en-US" sz="1600" dirty="0">
                    <a:solidFill>
                      <a:schemeClr val="tx1"/>
                    </a:solidFill>
                    <a:latin typeface="Varela Round" panose="020B0604020202020204" charset="-79"/>
                    <a:ea typeface="Varela Round"/>
                    <a:cs typeface="Varela Round" panose="020B0604020202020204" charset="-79"/>
                  </a:rPr>
                  <a:t>t</a:t>
                </a:r>
                <a:r>
                  <a:rPr lang="he-IL" sz="1600" dirty="0">
                    <a:solidFill>
                      <a:schemeClr val="tx1"/>
                    </a:solidFill>
                    <a:latin typeface="Varela Round" panose="020B0604020202020204" charset="-79"/>
                    <a:ea typeface="Varela Round"/>
                    <a:cs typeface="Varela Round" panose="020B0604020202020204" charset="-79"/>
                  </a:rPr>
                  <a:t> על כ- </a:t>
                </a:r>
                <a14:m>
                  <m:oMath xmlns:m="http://schemas.openxmlformats.org/officeDocument/2006/math">
                    <m:f>
                      <m:fPr>
                        <m:ctrlPr>
                          <a:rPr lang="en-US" sz="1600" i="1">
                            <a:solidFill>
                              <a:schemeClr val="tx1"/>
                            </a:solidFill>
                            <a:latin typeface="Cambria Math" panose="02040503050406030204" pitchFamily="18" charset="0"/>
                            <a:ea typeface="Varela Round"/>
                            <a:cs typeface="Varela Round"/>
                          </a:rPr>
                        </m:ctrlPr>
                      </m:fPr>
                      <m:num>
                        <m:r>
                          <a:rPr lang="he-IL" sz="1600">
                            <a:solidFill>
                              <a:schemeClr val="tx1"/>
                            </a:solidFill>
                            <a:latin typeface="Cambria Math" panose="02040503050406030204" pitchFamily="18" charset="0"/>
                            <a:ea typeface="Varela Round"/>
                            <a:cs typeface="Varela Round"/>
                          </a:rPr>
                          <m:t>1</m:t>
                        </m:r>
                      </m:num>
                      <m:den>
                        <m:r>
                          <a:rPr lang="en-US" sz="1600">
                            <a:solidFill>
                              <a:schemeClr val="tx1"/>
                            </a:solidFill>
                            <a:latin typeface="Cambria Math" panose="02040503050406030204" pitchFamily="18" charset="0"/>
                            <a:ea typeface="Varela Round"/>
                            <a:cs typeface="Varela Round"/>
                          </a:rPr>
                          <m:t>(</m:t>
                        </m:r>
                        <m:r>
                          <a:rPr lang="en-US" sz="1600">
                            <a:solidFill>
                              <a:schemeClr val="tx1"/>
                            </a:solidFill>
                            <a:latin typeface="Cambria Math" panose="02040503050406030204" pitchFamily="18" charset="0"/>
                            <a:ea typeface="Varela Round"/>
                            <a:cs typeface="Varela Round"/>
                          </a:rPr>
                          <m:t>1</m:t>
                        </m:r>
                        <m:r>
                          <a:rPr lang="en-US" sz="1600">
                            <a:solidFill>
                              <a:schemeClr val="tx1"/>
                            </a:solidFill>
                            <a:latin typeface="Cambria Math" panose="02040503050406030204" pitchFamily="18" charset="0"/>
                            <a:ea typeface="Varela Round"/>
                            <a:cs typeface="Varela Round"/>
                          </a:rPr>
                          <m:t>−</m:t>
                        </m:r>
                        <m:r>
                          <a:rPr lang="en-US" sz="1600">
                            <a:solidFill>
                              <a:schemeClr val="tx1"/>
                            </a:solidFill>
                            <a:latin typeface="Cambria Math" panose="02040503050406030204" pitchFamily="18" charset="0"/>
                            <a:ea typeface="Varela Round"/>
                            <a:cs typeface="Varela Round"/>
                          </a:rPr>
                          <m:t>𝛽</m:t>
                        </m:r>
                        <m:r>
                          <a:rPr lang="en-US" sz="1600">
                            <a:solidFill>
                              <a:schemeClr val="tx1"/>
                            </a:solidFill>
                            <a:latin typeface="Cambria Math" panose="02040503050406030204" pitchFamily="18" charset="0"/>
                            <a:ea typeface="Varela Round"/>
                            <a:cs typeface="Varela Round"/>
                          </a:rPr>
                          <m:t>)</m:t>
                        </m:r>
                      </m:den>
                    </m:f>
                  </m:oMath>
                </a14:m>
                <a:r>
                  <a:rPr lang="he-IL" sz="1600" dirty="0">
                    <a:solidFill>
                      <a:schemeClr val="tx1"/>
                    </a:solidFill>
                    <a:latin typeface="Varela Round" panose="020B0604020202020204" charset="-79"/>
                    <a:ea typeface="Varela Round"/>
                    <a:cs typeface="Varela Round" panose="020B0604020202020204" charset="-79"/>
                  </a:rPr>
                  <a:t> ערכים אחרונים.</a:t>
                </a:r>
              </a:p>
            </p:txBody>
          </p:sp>
        </mc:Choice>
        <mc:Fallback xmlns="">
          <p:sp>
            <p:nvSpPr>
              <p:cNvPr id="3" name="תיבת טקסט 2">
                <a:extLst>
                  <a:ext uri="{FF2B5EF4-FFF2-40B4-BE49-F238E27FC236}">
                    <a16:creationId xmlns:a16="http://schemas.microsoft.com/office/drawing/2014/main" id="{52E0D80D-F3A3-4D27-B08D-11368ECD8F10}"/>
                  </a:ext>
                </a:extLst>
              </p:cNvPr>
              <p:cNvSpPr txBox="1">
                <a:spLocks noRot="1" noChangeAspect="1" noMove="1" noResize="1" noEditPoints="1" noAdjustHandles="1" noChangeArrowheads="1" noChangeShapeType="1" noTextEdit="1"/>
              </p:cNvSpPr>
              <p:nvPr/>
            </p:nvSpPr>
            <p:spPr>
              <a:xfrm>
                <a:off x="1087655" y="2332345"/>
                <a:ext cx="7161196" cy="615874"/>
              </a:xfrm>
              <a:prstGeom prst="rect">
                <a:avLst/>
              </a:prstGeom>
              <a:blipFill>
                <a:blip r:embed="rId4"/>
                <a:stretch>
                  <a:fillRect b="-2970"/>
                </a:stretch>
              </a:blipFill>
            </p:spPr>
            <p:txBody>
              <a:bodyPr/>
              <a:lstStyle/>
              <a:p>
                <a:r>
                  <a:rPr lang="he-IL">
                    <a:noFill/>
                  </a:rPr>
                  <a:t> </a:t>
                </a:r>
              </a:p>
            </p:txBody>
          </p:sp>
        </mc:Fallback>
      </mc:AlternateContent>
      <p:sp>
        <p:nvSpPr>
          <p:cNvPr id="7" name="חץ: למטה 6">
            <a:extLst>
              <a:ext uri="{FF2B5EF4-FFF2-40B4-BE49-F238E27FC236}">
                <a16:creationId xmlns:a16="http://schemas.microsoft.com/office/drawing/2014/main" id="{820EF99B-2C3F-46B8-B8A5-8D1FA0126715}"/>
              </a:ext>
            </a:extLst>
          </p:cNvPr>
          <p:cNvSpPr/>
          <p:nvPr/>
        </p:nvSpPr>
        <p:spPr>
          <a:xfrm>
            <a:off x="6651058" y="3986851"/>
            <a:ext cx="182880" cy="332611"/>
          </a:xfrm>
          <a:prstGeom prst="down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215E45B-05B8-4B9D-A8D9-6F0EAB1120C7}"/>
                  </a:ext>
                </a:extLst>
              </p:cNvPr>
              <p:cNvSpPr txBox="1"/>
              <p:nvPr/>
            </p:nvSpPr>
            <p:spPr>
              <a:xfrm>
                <a:off x="336883" y="3024137"/>
                <a:ext cx="3907857" cy="1739643"/>
              </a:xfrm>
              <a:prstGeom prst="rect">
                <a:avLst/>
              </a:prstGeom>
              <a:noFill/>
            </p:spPr>
            <p:txBody>
              <a:bodyPr wrap="square">
                <a:spAutoFit/>
              </a:bodyPr>
              <a:lstStyle/>
              <a:p>
                <a:pPr algn="r" rtl="1">
                  <a:lnSpc>
                    <a:spcPct val="150000"/>
                  </a:lnSpc>
                </a:pPr>
                <a14:m>
                  <m:oMathPara xmlns:m="http://schemas.openxmlformats.org/officeDocument/2006/math">
                    <m:oMathParaPr>
                      <m:jc m:val="right"/>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5</m:t>
                      </m:r>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5</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m:t>
                      </m:r>
                    </m:oMath>
                  </m:oMathPara>
                </a14:m>
                <a:endParaRPr lang="he-IL" sz="1800" dirty="0">
                  <a:latin typeface="Varela Round" panose="00000500000000000000" pitchFamily="2" charset="-79"/>
                  <a:cs typeface="Varela Round" panose="00000500000000000000" pitchFamily="2" charset="-79"/>
                </a:endParaRPr>
              </a:p>
              <a:p>
                <a:pPr algn="r" rtl="1">
                  <a:lnSpc>
                    <a:spcPct val="150000"/>
                  </a:lnSpc>
                </a:pPr>
                <a:endParaRPr lang="he-IL" sz="1800" dirty="0">
                  <a:latin typeface="Varela Round" panose="00000500000000000000" pitchFamily="2" charset="-79"/>
                  <a:cs typeface="Varela Round" panose="00000500000000000000" pitchFamily="2" charset="-79"/>
                </a:endParaRPr>
              </a:p>
              <a:p>
                <a:pPr algn="r" rtl="1">
                  <a:lnSpc>
                    <a:spcPct val="150000"/>
                  </a:lnSpc>
                </a:pPr>
                <a:r>
                  <a:rPr lang="he-IL" sz="1800" dirty="0">
                    <a:solidFill>
                      <a:schemeClr val="tx1"/>
                    </a:solidFill>
                    <a:latin typeface="Varela Round"/>
                    <a:cs typeface="Varela Round"/>
                  </a:rPr>
                  <a:t>הממוצע יהיה על 2 הערכים אחרונים</a:t>
                </a:r>
              </a:p>
            </p:txBody>
          </p:sp>
        </mc:Choice>
        <mc:Fallback xmlns="">
          <p:sp>
            <p:nvSpPr>
              <p:cNvPr id="12" name="תיבת טקסט 11">
                <a:extLst>
                  <a:ext uri="{FF2B5EF4-FFF2-40B4-BE49-F238E27FC236}">
                    <a16:creationId xmlns:a16="http://schemas.microsoft.com/office/drawing/2014/main" id="{2215E45B-05B8-4B9D-A8D9-6F0EAB1120C7}"/>
                  </a:ext>
                </a:extLst>
              </p:cNvPr>
              <p:cNvSpPr txBox="1">
                <a:spLocks noRot="1" noChangeAspect="1" noMove="1" noResize="1" noEditPoints="1" noAdjustHandles="1" noChangeArrowheads="1" noChangeShapeType="1" noTextEdit="1"/>
              </p:cNvSpPr>
              <p:nvPr/>
            </p:nvSpPr>
            <p:spPr>
              <a:xfrm>
                <a:off x="336883" y="3024137"/>
                <a:ext cx="3907857" cy="1739643"/>
              </a:xfrm>
              <a:prstGeom prst="rect">
                <a:avLst/>
              </a:prstGeom>
              <a:blipFill>
                <a:blip r:embed="rId5"/>
                <a:stretch>
                  <a:fillRect r="-2964" b="-4912"/>
                </a:stretch>
              </a:blipFill>
            </p:spPr>
            <p:txBody>
              <a:bodyPr/>
              <a:lstStyle/>
              <a:p>
                <a:r>
                  <a:rPr lang="he-IL">
                    <a:noFill/>
                  </a:rPr>
                  <a:t> </a:t>
                </a:r>
              </a:p>
            </p:txBody>
          </p:sp>
        </mc:Fallback>
      </mc:AlternateContent>
      <p:sp>
        <p:nvSpPr>
          <p:cNvPr id="13" name="חץ: למטה 12">
            <a:extLst>
              <a:ext uri="{FF2B5EF4-FFF2-40B4-BE49-F238E27FC236}">
                <a16:creationId xmlns:a16="http://schemas.microsoft.com/office/drawing/2014/main" id="{E6291ADF-FD7E-4DC2-918C-31446DF4F62F}"/>
              </a:ext>
            </a:extLst>
          </p:cNvPr>
          <p:cNvSpPr/>
          <p:nvPr/>
        </p:nvSpPr>
        <p:spPr>
          <a:xfrm>
            <a:off x="2483318" y="3977225"/>
            <a:ext cx="182880" cy="332611"/>
          </a:xfrm>
          <a:prstGeom prst="down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14" name="Picture 2">
            <a:extLst>
              <a:ext uri="{FF2B5EF4-FFF2-40B4-BE49-F238E27FC236}">
                <a16:creationId xmlns:a16="http://schemas.microsoft.com/office/drawing/2014/main" id="{1B726A3C-4719-44B8-AD8C-F5AD179982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13" t="8056" r="23005" b="19701"/>
          <a:stretch/>
        </p:blipFill>
        <p:spPr bwMode="auto">
          <a:xfrm>
            <a:off x="2954867" y="1858437"/>
            <a:ext cx="3234265" cy="479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13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1AC36-2DFF-4CED-BE6F-7C42F759D8AF}"/>
              </a:ext>
            </a:extLst>
          </p:cNvPr>
          <p:cNvSpPr>
            <a:spLocks noGrp="1"/>
          </p:cNvSpPr>
          <p:nvPr>
            <p:ph type="ctrTitle"/>
          </p:nvPr>
        </p:nvSpPr>
        <p:spPr>
          <a:xfrm>
            <a:off x="1439334" y="1156649"/>
            <a:ext cx="6265333" cy="550500"/>
          </a:xfrm>
        </p:spPr>
        <p:txBody>
          <a:bodyPr>
            <a:noAutofit/>
          </a:bodyPr>
          <a:lstStyle/>
          <a:p>
            <a:pPr algn="ctr"/>
            <a:r>
              <a:rPr lang="en-US" sz="2800" b="1" i="0" dirty="0">
                <a:solidFill>
                  <a:srgbClr val="292929"/>
                </a:solidFill>
                <a:effectLst/>
                <a:latin typeface="Varela Round" panose="00000500000000000000" pitchFamily="2" charset="-79"/>
                <a:cs typeface="Varela Round" panose="00000500000000000000" pitchFamily="2" charset="-79"/>
              </a:rPr>
              <a:t>Exponentially Weighted Averages</a:t>
            </a:r>
            <a:endParaRPr lang="he-IL" sz="2800" dirty="0">
              <a:latin typeface="Varela Round" panose="00000500000000000000" pitchFamily="2" charset="-79"/>
              <a:cs typeface="Varela Round" panose="00000500000000000000" pitchFamily="2" charset="-79"/>
            </a:endParaRPr>
          </a:p>
        </p:txBody>
      </p:sp>
      <p:pic>
        <p:nvPicPr>
          <p:cNvPr id="2050" name="Picture 2">
            <a:extLst>
              <a:ext uri="{FF2B5EF4-FFF2-40B4-BE49-F238E27FC236}">
                <a16:creationId xmlns:a16="http://schemas.microsoft.com/office/drawing/2014/main" id="{423939D7-09E7-4B19-9D14-91F9FC3BC7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13" t="8056" r="23005" b="19701"/>
          <a:stretch/>
        </p:blipFill>
        <p:spPr bwMode="auto">
          <a:xfrm>
            <a:off x="3119967" y="1956606"/>
            <a:ext cx="2904067" cy="430117"/>
          </a:xfrm>
          <a:prstGeom prst="rect">
            <a:avLst/>
          </a:prstGeom>
          <a:noFill/>
          <a:ln>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56A11EA3-CB1F-4D8D-9FDF-558F8139A776}"/>
                  </a:ext>
                </a:extLst>
              </p:cNvPr>
              <p:cNvSpPr txBox="1"/>
              <p:nvPr/>
            </p:nvSpPr>
            <p:spPr>
              <a:xfrm>
                <a:off x="245751" y="2602618"/>
                <a:ext cx="1401481" cy="2336217"/>
              </a:xfrm>
              <a:prstGeom prst="rect">
                <a:avLst/>
              </a:prstGeom>
              <a:noFill/>
            </p:spPr>
            <p:txBody>
              <a:bodyPr wrap="square" rtlCol="1">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4</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oMath>
                  </m:oMathPara>
                </a14:m>
                <a:endParaRPr lang="en-US" sz="1600" b="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9</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oMath>
                  </m:oMathPara>
                </a14:m>
                <a:endParaRPr lang="he-IL"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r>
                        <a:rPr lang="en-US" sz="1600" b="0" i="1" smtClean="0">
                          <a:latin typeface="Cambria Math" panose="02040503050406030204" pitchFamily="18" charset="0"/>
                        </a:rPr>
                        <m:t>11</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oMath>
                  </m:oMathPara>
                </a14:m>
                <a:endParaRPr lang="en-US" sz="1600" dirty="0"/>
              </a:p>
              <a:p>
                <a:r>
                  <a:rPr lang="en-US" sz="1600" dirty="0"/>
                  <a:t>       .</a:t>
                </a:r>
              </a:p>
              <a:p>
                <a:r>
                  <a:rPr lang="en-US" sz="1600" dirty="0"/>
                  <a:t>       .</a:t>
                </a:r>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100</m:t>
                          </m:r>
                        </m:sub>
                      </m:sSub>
                      <m:r>
                        <a:rPr lang="en-US" sz="1600" b="0" i="1" smtClean="0">
                          <a:latin typeface="Cambria Math" panose="02040503050406030204" pitchFamily="18" charset="0"/>
                        </a:rPr>
                        <m:t>=</m:t>
                      </m:r>
                      <m:r>
                        <a:rPr lang="en-US" sz="1600" b="0" i="1" smtClean="0">
                          <a:latin typeface="Cambria Math" panose="02040503050406030204" pitchFamily="18" charset="0"/>
                        </a:rPr>
                        <m:t>22</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oMath>
                  </m:oMathPara>
                </a14:m>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101</m:t>
                          </m:r>
                        </m:sub>
                      </m:sSub>
                      <m:r>
                        <a:rPr lang="en-US" sz="1600" b="0" i="1" smtClean="0">
                          <a:latin typeface="Cambria Math" panose="02040503050406030204" pitchFamily="18" charset="0"/>
                        </a:rPr>
                        <m:t>=</m:t>
                      </m:r>
                      <m:r>
                        <a:rPr lang="en-US" sz="1600" b="0" i="1" smtClean="0">
                          <a:latin typeface="Cambria Math" panose="02040503050406030204" pitchFamily="18" charset="0"/>
                        </a:rPr>
                        <m:t>20</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𝑐</m:t>
                          </m:r>
                        </m:e>
                        <m:sup>
                          <m:r>
                            <a:rPr lang="en-US" sz="1600" b="0" i="1" smtClean="0">
                              <a:latin typeface="Cambria Math" panose="02040503050406030204" pitchFamily="18" charset="0"/>
                              <a:ea typeface="Cambria Math" panose="02040503050406030204" pitchFamily="18" charset="0"/>
                            </a:rPr>
                            <m:t>°</m:t>
                          </m:r>
                        </m:sup>
                      </m:sSup>
                    </m:oMath>
                  </m:oMathPara>
                </a14:m>
                <a:endParaRPr lang="he-IL" sz="1600" dirty="0"/>
              </a:p>
              <a:p>
                <a:r>
                  <a:rPr lang="en-US" sz="1600" dirty="0"/>
                  <a:t>       .</a:t>
                </a:r>
              </a:p>
              <a:p>
                <a:r>
                  <a:rPr lang="en-US" sz="1600" dirty="0"/>
                  <a:t>       .</a:t>
                </a:r>
              </a:p>
            </p:txBody>
          </p:sp>
        </mc:Choice>
        <mc:Fallback xmlns="">
          <p:sp>
            <p:nvSpPr>
              <p:cNvPr id="8" name="תיבת טקסט 7">
                <a:extLst>
                  <a:ext uri="{FF2B5EF4-FFF2-40B4-BE49-F238E27FC236}">
                    <a16:creationId xmlns:a16="http://schemas.microsoft.com/office/drawing/2014/main" id="{56A11EA3-CB1F-4D8D-9FDF-558F8139A776}"/>
                  </a:ext>
                </a:extLst>
              </p:cNvPr>
              <p:cNvSpPr txBox="1">
                <a:spLocks noRot="1" noChangeAspect="1" noMove="1" noResize="1" noEditPoints="1" noAdjustHandles="1" noChangeArrowheads="1" noChangeShapeType="1" noTextEdit="1"/>
              </p:cNvSpPr>
              <p:nvPr/>
            </p:nvSpPr>
            <p:spPr>
              <a:xfrm>
                <a:off x="245751" y="2602618"/>
                <a:ext cx="1401481" cy="2336217"/>
              </a:xfrm>
              <a:prstGeom prst="rect">
                <a:avLst/>
              </a:prstGeom>
              <a:blipFill>
                <a:blip r:embed="rId4"/>
                <a:stretch>
                  <a:fillRect b="-2611"/>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D129CC32-3403-407A-90E7-350413D5B407}"/>
                  </a:ext>
                </a:extLst>
              </p:cNvPr>
              <p:cNvSpPr txBox="1"/>
              <p:nvPr/>
            </p:nvSpPr>
            <p:spPr>
              <a:xfrm>
                <a:off x="2482107" y="2466159"/>
                <a:ext cx="2494153" cy="2308324"/>
              </a:xfrm>
              <a:prstGeom prst="rect">
                <a:avLst/>
              </a:prstGeom>
              <a:noFill/>
            </p:spPr>
            <p:txBody>
              <a:bodyPr wrap="square" rtlCol="1">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0</m:t>
                      </m:r>
                    </m:oMath>
                  </m:oMathPara>
                </a14:m>
                <a:endParaRPr lang="en-US" sz="1600" b="0" i="1" dirty="0">
                  <a:latin typeface="Cambria Math" panose="02040503050406030204" pitchFamily="18" charset="0"/>
                </a:endParaRPr>
              </a:p>
              <a:p>
                <a:pPr>
                  <a:lnSpc>
                    <a:spcPct val="150000"/>
                  </a:lnSpc>
                </a:pPr>
                <a14:m>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9</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r>
                      <a:rPr lang="en-US" sz="1600" b="0" i="1" smtClean="0">
                        <a:latin typeface="Cambria Math" panose="02040503050406030204" pitchFamily="18" charset="0"/>
                      </a:rPr>
                      <m:t>0</m:t>
                    </m:r>
                    <m:r>
                      <a:rPr lang="en-US" sz="1600" b="0" i="0" smtClean="0">
                        <a:latin typeface="Cambria Math" panose="02040503050406030204" pitchFamily="18" charset="0"/>
                      </a:rPr>
                      <m:t>.</m:t>
                    </m:r>
                    <m:r>
                      <a:rPr lang="en-US" sz="1600" b="0" i="0" smtClean="0">
                        <a:latin typeface="Cambria Math" panose="02040503050406030204" pitchFamily="18" charset="0"/>
                      </a:rPr>
                      <m:t>1</m:t>
                    </m:r>
                    <m:r>
                      <a:rPr lang="en-US" sz="1600" i="1">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1</m:t>
                        </m:r>
                      </m:sub>
                    </m:sSub>
                  </m:oMath>
                </a14:m>
                <a:endParaRPr lang="en-US" sz="1600" b="0" dirty="0"/>
              </a:p>
              <a:p>
                <a:pPr>
                  <a:lnSpc>
                    <a:spcPct val="150000"/>
                  </a:lnSpc>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𝑉</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9</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b="0" i="1" smtClean="0">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0</m:t>
                      </m:r>
                      <m:r>
                        <a:rPr lang="en-US" sz="1600">
                          <a:latin typeface="Cambria Math" panose="02040503050406030204" pitchFamily="18" charset="0"/>
                        </a:rPr>
                        <m:t>.</m:t>
                      </m:r>
                      <m:r>
                        <a:rPr lang="en-US" sz="1600">
                          <a:latin typeface="Cambria Math" panose="02040503050406030204" pitchFamily="18" charset="0"/>
                        </a:rPr>
                        <m:t>1</m:t>
                      </m:r>
                      <m:r>
                        <a:rPr lang="en-US" sz="1600" i="1">
                          <a:latin typeface="Cambria Math" panose="02040503050406030204" pitchFamily="18" charset="0"/>
                          <a:ea typeface="Cambria Math" panose="02040503050406030204" pitchFamily="18" charset="0"/>
                        </a:rPr>
                        <m:t>∙</m:t>
                      </m:r>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2</m:t>
                          </m:r>
                        </m:sub>
                      </m:sSub>
                    </m:oMath>
                  </m:oMathPara>
                </a14:m>
                <a:endParaRPr lang="he-IL" sz="1600" dirty="0"/>
              </a:p>
              <a:p>
                <a:pPr>
                  <a:lnSpc>
                    <a:spcPct val="150000"/>
                  </a:lnSpc>
                </a:pPr>
                <a:r>
                  <a:rPr lang="en-US" sz="1600" dirty="0"/>
                  <a:t>      .</a:t>
                </a:r>
              </a:p>
              <a:p>
                <a:pPr>
                  <a:lnSpc>
                    <a:spcPct val="150000"/>
                  </a:lnSpc>
                </a:pPr>
                <a:r>
                  <a:rPr lang="en-US" sz="1600" dirty="0"/>
                  <a:t>      .</a:t>
                </a:r>
              </a:p>
              <a:p>
                <a:pPr>
                  <a:lnSpc>
                    <a:spcPct val="150000"/>
                  </a:lnSpc>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9</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0</m:t>
                      </m:r>
                      <m:r>
                        <a:rPr lang="en-US" sz="1600">
                          <a:latin typeface="Cambria Math" panose="02040503050406030204" pitchFamily="18" charset="0"/>
                        </a:rPr>
                        <m:t>.</m:t>
                      </m:r>
                      <m:r>
                        <a:rPr lang="en-US" sz="1600">
                          <a:latin typeface="Cambria Math" panose="02040503050406030204" pitchFamily="18" charset="0"/>
                        </a:rPr>
                        <m:t>1</m:t>
                      </m:r>
                      <m:r>
                        <a:rPr lang="en-US" sz="1600" i="1">
                          <a:latin typeface="Cambria Math" panose="02040503050406030204" pitchFamily="18" charset="0"/>
                          <a:ea typeface="Cambria Math" panose="02040503050406030204" pitchFamily="18" charset="0"/>
                        </a:rPr>
                        <m:t>∙</m:t>
                      </m:r>
                      <m:r>
                        <m:rPr>
                          <m:nor/>
                        </m:rPr>
                        <a:rPr lang="en-US" sz="1600" dirty="0"/>
                        <m:t> </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ea typeface="Cambria Math" panose="02040503050406030204" pitchFamily="18" charset="0"/>
                            </a:rPr>
                            <m:t>𝑡</m:t>
                          </m:r>
                        </m:sub>
                      </m:sSub>
                    </m:oMath>
                  </m:oMathPara>
                </a14:m>
                <a:endParaRPr lang="en-US" sz="1600" dirty="0"/>
              </a:p>
            </p:txBody>
          </p:sp>
        </mc:Choice>
        <mc:Fallback xmlns="">
          <p:sp>
            <p:nvSpPr>
              <p:cNvPr id="7" name="תיבת טקסט 6">
                <a:extLst>
                  <a:ext uri="{FF2B5EF4-FFF2-40B4-BE49-F238E27FC236}">
                    <a16:creationId xmlns:a16="http://schemas.microsoft.com/office/drawing/2014/main" id="{D129CC32-3403-407A-90E7-350413D5B407}"/>
                  </a:ext>
                </a:extLst>
              </p:cNvPr>
              <p:cNvSpPr txBox="1">
                <a:spLocks noRot="1" noChangeAspect="1" noMove="1" noResize="1" noEditPoints="1" noAdjustHandles="1" noChangeArrowheads="1" noChangeShapeType="1" noTextEdit="1"/>
              </p:cNvSpPr>
              <p:nvPr/>
            </p:nvSpPr>
            <p:spPr>
              <a:xfrm>
                <a:off x="2482107" y="2466159"/>
                <a:ext cx="2494153" cy="2308324"/>
              </a:xfrm>
              <a:prstGeom prst="rect">
                <a:avLst/>
              </a:prstGeom>
              <a:blipFill>
                <a:blip r:embed="rId5"/>
                <a:stretch>
                  <a:fillRect/>
                </a:stretch>
              </a:blipFill>
            </p:spPr>
            <p:txBody>
              <a:bodyPr/>
              <a:lstStyle/>
              <a:p>
                <a:r>
                  <a:rPr lang="he-IL">
                    <a:noFill/>
                  </a:rPr>
                  <a:t> </a:t>
                </a:r>
              </a:p>
            </p:txBody>
          </p:sp>
        </mc:Fallback>
      </mc:AlternateContent>
      <p:sp>
        <p:nvSpPr>
          <p:cNvPr id="3" name="חץ: ימינה 2">
            <a:extLst>
              <a:ext uri="{FF2B5EF4-FFF2-40B4-BE49-F238E27FC236}">
                <a16:creationId xmlns:a16="http://schemas.microsoft.com/office/drawing/2014/main" id="{CAB33CEC-A35E-4D76-A7A1-AB29C9125961}"/>
              </a:ext>
            </a:extLst>
          </p:cNvPr>
          <p:cNvSpPr/>
          <p:nvPr/>
        </p:nvSpPr>
        <p:spPr>
          <a:xfrm>
            <a:off x="1740540" y="3496415"/>
            <a:ext cx="434769" cy="247812"/>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9" name="תמונה 8">
            <a:extLst>
              <a:ext uri="{FF2B5EF4-FFF2-40B4-BE49-F238E27FC236}">
                <a16:creationId xmlns:a16="http://schemas.microsoft.com/office/drawing/2014/main" id="{5D034246-B543-4CDC-9652-E929DABA6067}"/>
              </a:ext>
            </a:extLst>
          </p:cNvPr>
          <p:cNvPicPr>
            <a:picLocks noChangeAspect="1"/>
          </p:cNvPicPr>
          <p:nvPr/>
        </p:nvPicPr>
        <p:blipFill>
          <a:blip r:embed="rId6"/>
          <a:stretch>
            <a:fillRect/>
          </a:stretch>
        </p:blipFill>
        <p:spPr>
          <a:xfrm>
            <a:off x="5408913" y="2741834"/>
            <a:ext cx="3245933" cy="1756973"/>
          </a:xfrm>
          <a:prstGeom prst="rect">
            <a:avLst/>
          </a:prstGeom>
        </p:spPr>
      </p:pic>
    </p:spTree>
    <p:extLst>
      <p:ext uri="{BB962C8B-B14F-4D97-AF65-F5344CB8AC3E}">
        <p14:creationId xmlns:p14="http://schemas.microsoft.com/office/powerpoint/2010/main" val="3544920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B1AC36-2DFF-4CED-BE6F-7C42F759D8AF}"/>
              </a:ext>
            </a:extLst>
          </p:cNvPr>
          <p:cNvSpPr>
            <a:spLocks noGrp="1"/>
          </p:cNvSpPr>
          <p:nvPr>
            <p:ph type="ctrTitle"/>
          </p:nvPr>
        </p:nvSpPr>
        <p:spPr>
          <a:xfrm>
            <a:off x="1519767" y="1156649"/>
            <a:ext cx="6104467" cy="550500"/>
          </a:xfrm>
        </p:spPr>
        <p:txBody>
          <a:bodyPr>
            <a:noAutofit/>
          </a:bodyPr>
          <a:lstStyle/>
          <a:p>
            <a:pPr algn="ctr"/>
            <a:r>
              <a:rPr lang="en-US" sz="2800" b="1" i="0" dirty="0">
                <a:solidFill>
                  <a:srgbClr val="292929"/>
                </a:solidFill>
                <a:effectLst/>
                <a:latin typeface="Varela Round" panose="00000500000000000000" pitchFamily="2" charset="-79"/>
                <a:cs typeface="Varela Round" panose="00000500000000000000" pitchFamily="2" charset="-79"/>
              </a:rPr>
              <a:t>Exponentially Weighted Averages</a:t>
            </a:r>
            <a:endParaRPr lang="he-IL" sz="2800" dirty="0">
              <a:latin typeface="Varela Round" panose="00000500000000000000" pitchFamily="2" charset="-79"/>
              <a:cs typeface="Varela Round" panose="00000500000000000000" pitchFamily="2" charset="-79"/>
            </a:endParaRPr>
          </a:p>
        </p:txBody>
      </p:sp>
      <p:pic>
        <p:nvPicPr>
          <p:cNvPr id="9" name="תמונה 8">
            <a:extLst>
              <a:ext uri="{FF2B5EF4-FFF2-40B4-BE49-F238E27FC236}">
                <a16:creationId xmlns:a16="http://schemas.microsoft.com/office/drawing/2014/main" id="{0844EC60-1B1A-4E4B-8634-894533EFDF60}"/>
              </a:ext>
            </a:extLst>
          </p:cNvPr>
          <p:cNvPicPr>
            <a:picLocks noChangeAspect="1"/>
          </p:cNvPicPr>
          <p:nvPr/>
        </p:nvPicPr>
        <p:blipFill>
          <a:blip r:embed="rId3"/>
          <a:stretch>
            <a:fillRect/>
          </a:stretch>
        </p:blipFill>
        <p:spPr>
          <a:xfrm>
            <a:off x="183324" y="2972803"/>
            <a:ext cx="3069704" cy="1661583"/>
          </a:xfrm>
          <a:prstGeom prst="rect">
            <a:avLst/>
          </a:prstGeom>
        </p:spPr>
      </p:pic>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8385B788-673A-4D6E-A37C-EB061BD43AB6}"/>
                  </a:ext>
                </a:extLst>
              </p:cNvPr>
              <p:cNvSpPr txBox="1"/>
              <p:nvPr/>
            </p:nvSpPr>
            <p:spPr>
              <a:xfrm>
                <a:off x="960968" y="2179581"/>
                <a:ext cx="1303867"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u="sng" smtClean="0">
                          <a:latin typeface="Cambria Math" panose="02040503050406030204" pitchFamily="18" charset="0"/>
                          <a:ea typeface="Cambria Math" panose="02040503050406030204" pitchFamily="18" charset="0"/>
                        </a:rPr>
                        <m:t>𝜷</m:t>
                      </m:r>
                      <m:r>
                        <a:rPr lang="en-US" sz="2000" b="1" i="1" u="sng" smtClean="0">
                          <a:latin typeface="Cambria Math" panose="02040503050406030204" pitchFamily="18" charset="0"/>
                        </a:rPr>
                        <m:t>=</m:t>
                      </m:r>
                      <m:r>
                        <a:rPr lang="en-US" sz="2000" b="1" i="1" u="sng" smtClean="0">
                          <a:latin typeface="Cambria Math" panose="02040503050406030204" pitchFamily="18" charset="0"/>
                        </a:rPr>
                        <m:t>𝟎</m:t>
                      </m:r>
                      <m:r>
                        <a:rPr lang="en-US" sz="2000" b="1" i="1" u="sng" smtClean="0">
                          <a:latin typeface="Cambria Math" panose="02040503050406030204" pitchFamily="18" charset="0"/>
                        </a:rPr>
                        <m:t>.</m:t>
                      </m:r>
                      <m:r>
                        <a:rPr lang="en-US" sz="2000" b="1" i="1" u="sng" smtClean="0">
                          <a:latin typeface="Cambria Math" panose="02040503050406030204" pitchFamily="18" charset="0"/>
                        </a:rPr>
                        <m:t>𝟗</m:t>
                      </m:r>
                    </m:oMath>
                  </m:oMathPara>
                </a14:m>
                <a:endParaRPr lang="en-US" sz="2000" b="1" u="sng" dirty="0"/>
              </a:p>
            </p:txBody>
          </p:sp>
        </mc:Choice>
        <mc:Fallback xmlns="">
          <p:sp>
            <p:nvSpPr>
              <p:cNvPr id="10" name="תיבת טקסט 9">
                <a:extLst>
                  <a:ext uri="{FF2B5EF4-FFF2-40B4-BE49-F238E27FC236}">
                    <a16:creationId xmlns:a16="http://schemas.microsoft.com/office/drawing/2014/main" id="{8385B788-673A-4D6E-A37C-EB061BD43AB6}"/>
                  </a:ext>
                </a:extLst>
              </p:cNvPr>
              <p:cNvSpPr txBox="1">
                <a:spLocks noRot="1" noChangeAspect="1" noMove="1" noResize="1" noEditPoints="1" noAdjustHandles="1" noChangeArrowheads="1" noChangeShapeType="1" noTextEdit="1"/>
              </p:cNvSpPr>
              <p:nvPr/>
            </p:nvSpPr>
            <p:spPr>
              <a:xfrm>
                <a:off x="960968" y="2179581"/>
                <a:ext cx="1303867" cy="400110"/>
              </a:xfrm>
              <a:prstGeom prst="rect">
                <a:avLst/>
              </a:prstGeom>
              <a:blipFill>
                <a:blip r:embed="rId4"/>
                <a:stretch>
                  <a:fillRect b="-18462"/>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FBDA2D73-1474-41CA-9FAC-2AFEA37C206A}"/>
                  </a:ext>
                </a:extLst>
              </p:cNvPr>
              <p:cNvSpPr txBox="1"/>
              <p:nvPr/>
            </p:nvSpPr>
            <p:spPr>
              <a:xfrm>
                <a:off x="3930359" y="2171642"/>
                <a:ext cx="1303867"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u="sng" smtClean="0">
                          <a:latin typeface="Cambria Math" panose="02040503050406030204" pitchFamily="18" charset="0"/>
                          <a:ea typeface="Cambria Math" panose="02040503050406030204" pitchFamily="18" charset="0"/>
                        </a:rPr>
                        <m:t>𝜷</m:t>
                      </m:r>
                      <m:r>
                        <a:rPr lang="en-US" sz="2000" b="1" i="1" u="sng" smtClean="0">
                          <a:latin typeface="Cambria Math" panose="02040503050406030204" pitchFamily="18" charset="0"/>
                        </a:rPr>
                        <m:t>=</m:t>
                      </m:r>
                      <m:r>
                        <a:rPr lang="en-US" sz="2000" b="1" i="1" u="sng" smtClean="0">
                          <a:latin typeface="Cambria Math" panose="02040503050406030204" pitchFamily="18" charset="0"/>
                        </a:rPr>
                        <m:t>𝟎</m:t>
                      </m:r>
                      <m:r>
                        <a:rPr lang="en-US" sz="2000" b="1" i="1" u="sng" smtClean="0">
                          <a:latin typeface="Cambria Math" panose="02040503050406030204" pitchFamily="18" charset="0"/>
                        </a:rPr>
                        <m:t>.</m:t>
                      </m:r>
                      <m:r>
                        <a:rPr lang="en-US" sz="2000" b="1" i="1" u="sng" smtClean="0">
                          <a:latin typeface="Cambria Math" panose="02040503050406030204" pitchFamily="18" charset="0"/>
                        </a:rPr>
                        <m:t>𝟗𝟖</m:t>
                      </m:r>
                    </m:oMath>
                  </m:oMathPara>
                </a14:m>
                <a:endParaRPr lang="en-US" sz="2000" b="1" u="sng" dirty="0"/>
              </a:p>
            </p:txBody>
          </p:sp>
        </mc:Choice>
        <mc:Fallback xmlns="">
          <p:sp>
            <p:nvSpPr>
              <p:cNvPr id="11" name="תיבת טקסט 10">
                <a:extLst>
                  <a:ext uri="{FF2B5EF4-FFF2-40B4-BE49-F238E27FC236}">
                    <a16:creationId xmlns:a16="http://schemas.microsoft.com/office/drawing/2014/main" id="{FBDA2D73-1474-41CA-9FAC-2AFEA37C206A}"/>
                  </a:ext>
                </a:extLst>
              </p:cNvPr>
              <p:cNvSpPr txBox="1">
                <a:spLocks noRot="1" noChangeAspect="1" noMove="1" noResize="1" noEditPoints="1" noAdjustHandles="1" noChangeArrowheads="1" noChangeShapeType="1" noTextEdit="1"/>
              </p:cNvSpPr>
              <p:nvPr/>
            </p:nvSpPr>
            <p:spPr>
              <a:xfrm>
                <a:off x="3930359" y="2171642"/>
                <a:ext cx="1303867" cy="400110"/>
              </a:xfrm>
              <a:prstGeom prst="rect">
                <a:avLst/>
              </a:prstGeom>
              <a:blipFill>
                <a:blip r:embed="rId5"/>
                <a:stretch>
                  <a:fillRect l="-2336" b="-1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5B5ABDD-AF70-4C92-8376-A8328518BEBF}"/>
                  </a:ext>
                </a:extLst>
              </p:cNvPr>
              <p:cNvSpPr txBox="1"/>
              <p:nvPr/>
            </p:nvSpPr>
            <p:spPr>
              <a:xfrm>
                <a:off x="6946901" y="2179581"/>
                <a:ext cx="1303867"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u="sng" smtClean="0">
                          <a:latin typeface="Cambria Math" panose="02040503050406030204" pitchFamily="18" charset="0"/>
                          <a:ea typeface="Cambria Math" panose="02040503050406030204" pitchFamily="18" charset="0"/>
                        </a:rPr>
                        <m:t>𝜷</m:t>
                      </m:r>
                      <m:r>
                        <a:rPr lang="en-US" sz="2000" b="1" i="1" u="sng" smtClean="0">
                          <a:latin typeface="Cambria Math" panose="02040503050406030204" pitchFamily="18" charset="0"/>
                        </a:rPr>
                        <m:t>=</m:t>
                      </m:r>
                      <m:r>
                        <a:rPr lang="en-US" sz="2000" b="1" i="1" u="sng" smtClean="0">
                          <a:latin typeface="Cambria Math" panose="02040503050406030204" pitchFamily="18" charset="0"/>
                        </a:rPr>
                        <m:t>𝟎</m:t>
                      </m:r>
                      <m:r>
                        <a:rPr lang="en-US" sz="2000" b="1" i="1" u="sng" smtClean="0">
                          <a:latin typeface="Cambria Math" panose="02040503050406030204" pitchFamily="18" charset="0"/>
                        </a:rPr>
                        <m:t>.</m:t>
                      </m:r>
                      <m:r>
                        <a:rPr lang="en-US" sz="2000" b="1" i="1" u="sng" smtClean="0">
                          <a:latin typeface="Cambria Math" panose="02040503050406030204" pitchFamily="18" charset="0"/>
                        </a:rPr>
                        <m:t>𝟓</m:t>
                      </m:r>
                    </m:oMath>
                  </m:oMathPara>
                </a14:m>
                <a:endParaRPr lang="en-US" sz="2000" b="1" u="sng" dirty="0"/>
              </a:p>
            </p:txBody>
          </p:sp>
        </mc:Choice>
        <mc:Fallback xmlns="">
          <p:sp>
            <p:nvSpPr>
              <p:cNvPr id="12" name="תיבת טקסט 11">
                <a:extLst>
                  <a:ext uri="{FF2B5EF4-FFF2-40B4-BE49-F238E27FC236}">
                    <a16:creationId xmlns:a16="http://schemas.microsoft.com/office/drawing/2014/main" id="{25B5ABDD-AF70-4C92-8376-A8328518BEBF}"/>
                  </a:ext>
                </a:extLst>
              </p:cNvPr>
              <p:cNvSpPr txBox="1">
                <a:spLocks noRot="1" noChangeAspect="1" noMove="1" noResize="1" noEditPoints="1" noAdjustHandles="1" noChangeArrowheads="1" noChangeShapeType="1" noTextEdit="1"/>
              </p:cNvSpPr>
              <p:nvPr/>
            </p:nvSpPr>
            <p:spPr>
              <a:xfrm>
                <a:off x="6946901" y="2179581"/>
                <a:ext cx="1303867" cy="400110"/>
              </a:xfrm>
              <a:prstGeom prst="rect">
                <a:avLst/>
              </a:prstGeom>
              <a:blipFill>
                <a:blip r:embed="rId6"/>
                <a:stretch>
                  <a:fillRect b="-18462"/>
                </a:stretch>
              </a:blipFill>
            </p:spPr>
            <p:txBody>
              <a:bodyPr/>
              <a:lstStyle/>
              <a:p>
                <a:r>
                  <a:rPr lang="he-IL">
                    <a:noFill/>
                  </a:rPr>
                  <a:t> </a:t>
                </a:r>
              </a:p>
            </p:txBody>
          </p:sp>
        </mc:Fallback>
      </mc:AlternateContent>
      <p:pic>
        <p:nvPicPr>
          <p:cNvPr id="13" name="תמונה 12">
            <a:extLst>
              <a:ext uri="{FF2B5EF4-FFF2-40B4-BE49-F238E27FC236}">
                <a16:creationId xmlns:a16="http://schemas.microsoft.com/office/drawing/2014/main" id="{08F4C298-05EF-42B3-81BE-DA234648470C}"/>
              </a:ext>
            </a:extLst>
          </p:cNvPr>
          <p:cNvPicPr>
            <a:picLocks noChangeAspect="1"/>
          </p:cNvPicPr>
          <p:nvPr/>
        </p:nvPicPr>
        <p:blipFill>
          <a:blip r:embed="rId3"/>
          <a:stretch>
            <a:fillRect/>
          </a:stretch>
        </p:blipFill>
        <p:spPr>
          <a:xfrm>
            <a:off x="3135162" y="2974017"/>
            <a:ext cx="3069704" cy="1661583"/>
          </a:xfrm>
          <a:prstGeom prst="rect">
            <a:avLst/>
          </a:prstGeom>
        </p:spPr>
      </p:pic>
      <p:pic>
        <p:nvPicPr>
          <p:cNvPr id="14" name="תמונה 13">
            <a:extLst>
              <a:ext uri="{FF2B5EF4-FFF2-40B4-BE49-F238E27FC236}">
                <a16:creationId xmlns:a16="http://schemas.microsoft.com/office/drawing/2014/main" id="{5F89B06C-8E0A-4609-A7A7-05B9C4594065}"/>
              </a:ext>
            </a:extLst>
          </p:cNvPr>
          <p:cNvPicPr>
            <a:picLocks noChangeAspect="1"/>
          </p:cNvPicPr>
          <p:nvPr/>
        </p:nvPicPr>
        <p:blipFill>
          <a:blip r:embed="rId3"/>
          <a:stretch>
            <a:fillRect/>
          </a:stretch>
        </p:blipFill>
        <p:spPr>
          <a:xfrm>
            <a:off x="6129331" y="2972803"/>
            <a:ext cx="3069704" cy="1661583"/>
          </a:xfrm>
          <a:prstGeom prst="rect">
            <a:avLst/>
          </a:prstGeom>
        </p:spPr>
      </p:pic>
      <p:cxnSp>
        <p:nvCxnSpPr>
          <p:cNvPr id="6" name="מחבר ישר 5">
            <a:extLst>
              <a:ext uri="{FF2B5EF4-FFF2-40B4-BE49-F238E27FC236}">
                <a16:creationId xmlns:a16="http://schemas.microsoft.com/office/drawing/2014/main" id="{4F4646FC-2CDA-4E66-A409-95B878D64CE0}"/>
              </a:ext>
            </a:extLst>
          </p:cNvPr>
          <p:cNvCxnSpPr/>
          <p:nvPr/>
        </p:nvCxnSpPr>
        <p:spPr>
          <a:xfrm>
            <a:off x="6091769" y="2061572"/>
            <a:ext cx="0" cy="28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מחבר ישר 15">
            <a:extLst>
              <a:ext uri="{FF2B5EF4-FFF2-40B4-BE49-F238E27FC236}">
                <a16:creationId xmlns:a16="http://schemas.microsoft.com/office/drawing/2014/main" id="{95B87299-5115-4E8F-BF0F-8E8E96E43ABA}"/>
              </a:ext>
            </a:extLst>
          </p:cNvPr>
          <p:cNvCxnSpPr/>
          <p:nvPr/>
        </p:nvCxnSpPr>
        <p:spPr>
          <a:xfrm>
            <a:off x="3128428" y="2053107"/>
            <a:ext cx="0" cy="2880000"/>
          </a:xfrm>
          <a:prstGeom prst="line">
            <a:avLst/>
          </a:prstGeom>
          <a:ln w="19050"/>
        </p:spPr>
        <p:style>
          <a:lnRef idx="1">
            <a:schemeClr val="dk1"/>
          </a:lnRef>
          <a:fillRef idx="0">
            <a:schemeClr val="dk1"/>
          </a:fillRef>
          <a:effectRef idx="0">
            <a:schemeClr val="dk1"/>
          </a:effectRef>
          <a:fontRef idx="minor">
            <a:schemeClr val="tx1"/>
          </a:fontRef>
        </p:style>
      </p:cxnSp>
      <p:sp>
        <p:nvSpPr>
          <p:cNvPr id="15" name="מלבן 14">
            <a:extLst>
              <a:ext uri="{FF2B5EF4-FFF2-40B4-BE49-F238E27FC236}">
                <a16:creationId xmlns:a16="http://schemas.microsoft.com/office/drawing/2014/main" id="{1572806B-92CD-4496-BE23-E82971494C83}"/>
              </a:ext>
            </a:extLst>
          </p:cNvPr>
          <p:cNvSpPr/>
          <p:nvPr/>
        </p:nvSpPr>
        <p:spPr>
          <a:xfrm>
            <a:off x="88899" y="2060520"/>
            <a:ext cx="8949267" cy="2870200"/>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7">
            <p14:nvContentPartPr>
              <p14:cNvPr id="17" name="דיו 16">
                <a:extLst>
                  <a:ext uri="{FF2B5EF4-FFF2-40B4-BE49-F238E27FC236}">
                    <a16:creationId xmlns:a16="http://schemas.microsoft.com/office/drawing/2014/main" id="{EB5F9198-FA44-4F63-8C5C-F6C479832A6E}"/>
                  </a:ext>
                </a:extLst>
              </p14:cNvPr>
              <p14:cNvContentPartPr/>
              <p14:nvPr/>
            </p14:nvContentPartPr>
            <p14:xfrm>
              <a:off x="596339" y="3467973"/>
              <a:ext cx="2060640" cy="629640"/>
            </p14:xfrm>
          </p:contentPart>
        </mc:Choice>
        <mc:Fallback xmlns="">
          <p:pic>
            <p:nvPicPr>
              <p:cNvPr id="17" name="דיו 16">
                <a:extLst>
                  <a:ext uri="{FF2B5EF4-FFF2-40B4-BE49-F238E27FC236}">
                    <a16:creationId xmlns:a16="http://schemas.microsoft.com/office/drawing/2014/main" id="{EB5F9198-FA44-4F63-8C5C-F6C479832A6E}"/>
                  </a:ext>
                </a:extLst>
              </p:cNvPr>
              <p:cNvPicPr/>
              <p:nvPr/>
            </p:nvPicPr>
            <p:blipFill>
              <a:blip r:embed="rId8"/>
              <a:stretch>
                <a:fillRect/>
              </a:stretch>
            </p:blipFill>
            <p:spPr>
              <a:xfrm>
                <a:off x="587337" y="3458973"/>
                <a:ext cx="2078283"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51" name="דיו 2050">
                <a:extLst>
                  <a:ext uri="{FF2B5EF4-FFF2-40B4-BE49-F238E27FC236}">
                    <a16:creationId xmlns:a16="http://schemas.microsoft.com/office/drawing/2014/main" id="{03D070E1-AE43-4D16-A234-704400E33CDC}"/>
                  </a:ext>
                </a:extLst>
              </p14:cNvPr>
              <p14:cNvContentPartPr/>
              <p14:nvPr/>
            </p14:nvContentPartPr>
            <p14:xfrm>
              <a:off x="3568499" y="3633573"/>
              <a:ext cx="2155680" cy="526680"/>
            </p14:xfrm>
          </p:contentPart>
        </mc:Choice>
        <mc:Fallback xmlns="">
          <p:pic>
            <p:nvPicPr>
              <p:cNvPr id="2051" name="דיו 2050">
                <a:extLst>
                  <a:ext uri="{FF2B5EF4-FFF2-40B4-BE49-F238E27FC236}">
                    <a16:creationId xmlns:a16="http://schemas.microsoft.com/office/drawing/2014/main" id="{03D070E1-AE43-4D16-A234-704400E33CDC}"/>
                  </a:ext>
                </a:extLst>
              </p:cNvPr>
              <p:cNvPicPr/>
              <p:nvPr/>
            </p:nvPicPr>
            <p:blipFill>
              <a:blip r:embed="rId10"/>
              <a:stretch>
                <a:fillRect/>
              </a:stretch>
            </p:blipFill>
            <p:spPr>
              <a:xfrm>
                <a:off x="3559499" y="3624573"/>
                <a:ext cx="217332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58" name="דיו 2057">
                <a:extLst>
                  <a:ext uri="{FF2B5EF4-FFF2-40B4-BE49-F238E27FC236}">
                    <a16:creationId xmlns:a16="http://schemas.microsoft.com/office/drawing/2014/main" id="{F6547FE3-E26E-4E13-8ED4-946A4CB4F032}"/>
                  </a:ext>
                </a:extLst>
              </p14:cNvPr>
              <p14:cNvContentPartPr/>
              <p14:nvPr/>
            </p14:nvContentPartPr>
            <p14:xfrm>
              <a:off x="6567419" y="3250746"/>
              <a:ext cx="2108880" cy="980640"/>
            </p14:xfrm>
          </p:contentPart>
        </mc:Choice>
        <mc:Fallback xmlns="">
          <p:pic>
            <p:nvPicPr>
              <p:cNvPr id="2058" name="דיו 2057">
                <a:extLst>
                  <a:ext uri="{FF2B5EF4-FFF2-40B4-BE49-F238E27FC236}">
                    <a16:creationId xmlns:a16="http://schemas.microsoft.com/office/drawing/2014/main" id="{F6547FE3-E26E-4E13-8ED4-946A4CB4F032}"/>
                  </a:ext>
                </a:extLst>
              </p:cNvPr>
              <p:cNvPicPr/>
              <p:nvPr/>
            </p:nvPicPr>
            <p:blipFill>
              <a:blip r:embed="rId12"/>
              <a:stretch>
                <a:fillRect/>
              </a:stretch>
            </p:blipFill>
            <p:spPr>
              <a:xfrm>
                <a:off x="6558419" y="3241746"/>
                <a:ext cx="2126520" cy="998280"/>
              </a:xfrm>
              <a:prstGeom prst="rect">
                <a:avLst/>
              </a:prstGeom>
            </p:spPr>
          </p:pic>
        </mc:Fallback>
      </mc:AlternateContent>
      <p:pic>
        <p:nvPicPr>
          <p:cNvPr id="18" name="Picture 2">
            <a:extLst>
              <a:ext uri="{FF2B5EF4-FFF2-40B4-BE49-F238E27FC236}">
                <a16:creationId xmlns:a16="http://schemas.microsoft.com/office/drawing/2014/main" id="{119375CE-E5E1-46CA-8646-D1A8DA50030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3613" t="8056" r="23005" b="19701"/>
          <a:stretch/>
        </p:blipFill>
        <p:spPr bwMode="auto">
          <a:xfrm>
            <a:off x="3442900" y="1704886"/>
            <a:ext cx="2102767" cy="31143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50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5;p22">
            <a:extLst>
              <a:ext uri="{FF2B5EF4-FFF2-40B4-BE49-F238E27FC236}">
                <a16:creationId xmlns:a16="http://schemas.microsoft.com/office/drawing/2014/main" id="{A46DE03A-127C-417E-9A50-46C9E3B73123}"/>
              </a:ext>
            </a:extLst>
          </p:cNvPr>
          <p:cNvSpPr txBox="1"/>
          <p:nvPr/>
        </p:nvSpPr>
        <p:spPr>
          <a:xfrm>
            <a:off x="3274329" y="1174567"/>
            <a:ext cx="2595342" cy="6309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chemeClr val="accent2"/>
                </a:solidFill>
                <a:latin typeface="Varela Round" panose="00000500000000000000" pitchFamily="2" charset="-79"/>
                <a:cs typeface="Varela Round" panose="00000500000000000000" pitchFamily="2" charset="-79"/>
              </a:rPr>
              <a:t>Momentum</a:t>
            </a:r>
            <a:endParaRPr sz="1200" dirty="0">
              <a:latin typeface="Varela Round" panose="00000500000000000000" pitchFamily="2" charset="-79"/>
              <a:cs typeface="Varela Round" panose="00000500000000000000" pitchFamily="2" charset="-79"/>
            </a:endParaRPr>
          </a:p>
        </p:txBody>
      </p:sp>
      <p:pic>
        <p:nvPicPr>
          <p:cNvPr id="8" name="תמונה 7">
            <a:extLst>
              <a:ext uri="{FF2B5EF4-FFF2-40B4-BE49-F238E27FC236}">
                <a16:creationId xmlns:a16="http://schemas.microsoft.com/office/drawing/2014/main" id="{C22811DB-629F-4FC9-9489-DE6F9726C4C3}"/>
              </a:ext>
            </a:extLst>
          </p:cNvPr>
          <p:cNvPicPr>
            <a:picLocks noChangeAspect="1"/>
          </p:cNvPicPr>
          <p:nvPr/>
        </p:nvPicPr>
        <p:blipFill>
          <a:blip r:embed="rId3"/>
          <a:stretch>
            <a:fillRect/>
          </a:stretch>
        </p:blipFill>
        <p:spPr>
          <a:xfrm>
            <a:off x="1094890" y="2004933"/>
            <a:ext cx="6954220" cy="1333089"/>
          </a:xfrm>
          <a:prstGeom prst="rect">
            <a:avLst/>
          </a:prstGeom>
        </p:spPr>
      </p:pic>
      <mc:AlternateContent xmlns:mc="http://schemas.openxmlformats.org/markup-compatibility/2006" xmlns:p14="http://schemas.microsoft.com/office/powerpoint/2010/main">
        <mc:Choice Requires="p14">
          <p:contentPart p14:bwMode="auto" r:id="rId4">
            <p14:nvContentPartPr>
              <p14:cNvPr id="21" name="דיו 20">
                <a:extLst>
                  <a:ext uri="{FF2B5EF4-FFF2-40B4-BE49-F238E27FC236}">
                    <a16:creationId xmlns:a16="http://schemas.microsoft.com/office/drawing/2014/main" id="{DAA989E1-33C7-47BD-880E-E0AC42508FC0}"/>
                  </a:ext>
                </a:extLst>
              </p14:cNvPr>
              <p14:cNvContentPartPr/>
              <p14:nvPr/>
            </p14:nvContentPartPr>
            <p14:xfrm>
              <a:off x="1884516" y="2283577"/>
              <a:ext cx="2518560" cy="775800"/>
            </p14:xfrm>
          </p:contentPart>
        </mc:Choice>
        <mc:Fallback xmlns="">
          <p:pic>
            <p:nvPicPr>
              <p:cNvPr id="21" name="דיו 20">
                <a:extLst>
                  <a:ext uri="{FF2B5EF4-FFF2-40B4-BE49-F238E27FC236}">
                    <a16:creationId xmlns:a16="http://schemas.microsoft.com/office/drawing/2014/main" id="{DAA989E1-33C7-47BD-880E-E0AC42508FC0}"/>
                  </a:ext>
                </a:extLst>
              </p:cNvPr>
              <p:cNvPicPr/>
              <p:nvPr/>
            </p:nvPicPr>
            <p:blipFill>
              <a:blip r:embed="rId5"/>
              <a:stretch>
                <a:fillRect/>
              </a:stretch>
            </p:blipFill>
            <p:spPr>
              <a:xfrm>
                <a:off x="1875876" y="2274577"/>
                <a:ext cx="2536200" cy="793440"/>
              </a:xfrm>
              <a:prstGeom prst="rect">
                <a:avLst/>
              </a:prstGeom>
            </p:spPr>
          </p:pic>
        </mc:Fallback>
      </mc:AlternateContent>
      <p:grpSp>
        <p:nvGrpSpPr>
          <p:cNvPr id="30" name="קבוצה 29">
            <a:extLst>
              <a:ext uri="{FF2B5EF4-FFF2-40B4-BE49-F238E27FC236}">
                <a16:creationId xmlns:a16="http://schemas.microsoft.com/office/drawing/2014/main" id="{CE1D3597-E82A-4271-818D-073A421DD9FF}"/>
              </a:ext>
            </a:extLst>
          </p:cNvPr>
          <p:cNvGrpSpPr/>
          <p:nvPr/>
        </p:nvGrpSpPr>
        <p:grpSpPr>
          <a:xfrm>
            <a:off x="1884516" y="1910420"/>
            <a:ext cx="641880" cy="1716480"/>
            <a:chOff x="1791020" y="1865667"/>
            <a:chExt cx="641880" cy="1716480"/>
          </a:xfrm>
        </p:grpSpPr>
        <mc:AlternateContent xmlns:mc="http://schemas.openxmlformats.org/markup-compatibility/2006" xmlns:p14="http://schemas.microsoft.com/office/powerpoint/2010/main">
          <mc:Choice Requires="p14">
            <p:contentPart p14:bwMode="auto" r:id="rId6">
              <p14:nvContentPartPr>
                <p14:cNvPr id="28" name="דיו 27">
                  <a:extLst>
                    <a:ext uri="{FF2B5EF4-FFF2-40B4-BE49-F238E27FC236}">
                      <a16:creationId xmlns:a16="http://schemas.microsoft.com/office/drawing/2014/main" id="{D23A31E5-A8B4-407D-A5DE-DA29F7512B8A}"/>
                    </a:ext>
                  </a:extLst>
                </p14:cNvPr>
                <p14:cNvContentPartPr/>
                <p14:nvPr/>
              </p14:nvContentPartPr>
              <p14:xfrm>
                <a:off x="1791020" y="1865667"/>
                <a:ext cx="506880" cy="1631160"/>
              </p14:xfrm>
            </p:contentPart>
          </mc:Choice>
          <mc:Fallback xmlns="">
            <p:pic>
              <p:nvPicPr>
                <p:cNvPr id="28" name="דיו 27">
                  <a:extLst>
                    <a:ext uri="{FF2B5EF4-FFF2-40B4-BE49-F238E27FC236}">
                      <a16:creationId xmlns:a16="http://schemas.microsoft.com/office/drawing/2014/main" id="{D23A31E5-A8B4-407D-A5DE-DA29F7512B8A}"/>
                    </a:ext>
                  </a:extLst>
                </p:cNvPr>
                <p:cNvPicPr/>
                <p:nvPr/>
              </p:nvPicPr>
              <p:blipFill>
                <a:blip r:embed="rId7"/>
                <a:stretch>
                  <a:fillRect/>
                </a:stretch>
              </p:blipFill>
              <p:spPr>
                <a:xfrm>
                  <a:off x="1782020" y="1857027"/>
                  <a:ext cx="524520" cy="164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דיו 28">
                  <a:extLst>
                    <a:ext uri="{FF2B5EF4-FFF2-40B4-BE49-F238E27FC236}">
                      <a16:creationId xmlns:a16="http://schemas.microsoft.com/office/drawing/2014/main" id="{4B1BE350-48A5-4A31-BC87-4CE36D7F2CB9}"/>
                    </a:ext>
                  </a:extLst>
                </p14:cNvPr>
                <p14:cNvContentPartPr/>
                <p14:nvPr/>
              </p14:nvContentPartPr>
              <p14:xfrm>
                <a:off x="2164340" y="3369747"/>
                <a:ext cx="268560" cy="212400"/>
              </p14:xfrm>
            </p:contentPart>
          </mc:Choice>
          <mc:Fallback xmlns="">
            <p:pic>
              <p:nvPicPr>
                <p:cNvPr id="29" name="דיו 28">
                  <a:extLst>
                    <a:ext uri="{FF2B5EF4-FFF2-40B4-BE49-F238E27FC236}">
                      <a16:creationId xmlns:a16="http://schemas.microsoft.com/office/drawing/2014/main" id="{4B1BE350-48A5-4A31-BC87-4CE36D7F2CB9}"/>
                    </a:ext>
                  </a:extLst>
                </p:cNvPr>
                <p:cNvPicPr/>
                <p:nvPr/>
              </p:nvPicPr>
              <p:blipFill>
                <a:blip r:embed="rId9"/>
                <a:stretch>
                  <a:fillRect/>
                </a:stretch>
              </p:blipFill>
              <p:spPr>
                <a:xfrm>
                  <a:off x="2155700" y="3361107"/>
                  <a:ext cx="286200" cy="230040"/>
                </a:xfrm>
                <a:prstGeom prst="rect">
                  <a:avLst/>
                </a:prstGeom>
              </p:spPr>
            </p:pic>
          </mc:Fallback>
        </mc:AlternateContent>
      </p:grpSp>
      <p:grpSp>
        <p:nvGrpSpPr>
          <p:cNvPr id="1030" name="קבוצה 1029">
            <a:extLst>
              <a:ext uri="{FF2B5EF4-FFF2-40B4-BE49-F238E27FC236}">
                <a16:creationId xmlns:a16="http://schemas.microsoft.com/office/drawing/2014/main" id="{02E9EC81-7ECE-45B2-92C5-88A5E2B89086}"/>
              </a:ext>
            </a:extLst>
          </p:cNvPr>
          <p:cNvGrpSpPr/>
          <p:nvPr/>
        </p:nvGrpSpPr>
        <p:grpSpPr>
          <a:xfrm>
            <a:off x="1904877" y="2584746"/>
            <a:ext cx="2523600" cy="490320"/>
            <a:chOff x="1793822" y="2570040"/>
            <a:chExt cx="2523600" cy="490320"/>
          </a:xfrm>
        </p:grpSpPr>
        <mc:AlternateContent xmlns:mc="http://schemas.openxmlformats.org/markup-compatibility/2006" xmlns:p14="http://schemas.microsoft.com/office/powerpoint/2010/main">
          <mc:Choice Requires="p14">
            <p:contentPart p14:bwMode="auto" r:id="rId10">
              <p14:nvContentPartPr>
                <p14:cNvPr id="1028" name="דיו 1027">
                  <a:extLst>
                    <a:ext uri="{FF2B5EF4-FFF2-40B4-BE49-F238E27FC236}">
                      <a16:creationId xmlns:a16="http://schemas.microsoft.com/office/drawing/2014/main" id="{C147B1CB-EA7C-4011-82DC-9DC08A533F8E}"/>
                    </a:ext>
                  </a:extLst>
                </p14:cNvPr>
                <p14:cNvContentPartPr/>
                <p14:nvPr/>
              </p14:nvContentPartPr>
              <p14:xfrm>
                <a:off x="1793822" y="2617200"/>
                <a:ext cx="2502360" cy="443160"/>
              </p14:xfrm>
            </p:contentPart>
          </mc:Choice>
          <mc:Fallback xmlns="">
            <p:pic>
              <p:nvPicPr>
                <p:cNvPr id="1028" name="דיו 1027">
                  <a:extLst>
                    <a:ext uri="{FF2B5EF4-FFF2-40B4-BE49-F238E27FC236}">
                      <a16:creationId xmlns:a16="http://schemas.microsoft.com/office/drawing/2014/main" id="{C147B1CB-EA7C-4011-82DC-9DC08A533F8E}"/>
                    </a:ext>
                  </a:extLst>
                </p:cNvPr>
                <p:cNvPicPr/>
                <p:nvPr/>
              </p:nvPicPr>
              <p:blipFill>
                <a:blip r:embed="rId11"/>
                <a:stretch>
                  <a:fillRect/>
                </a:stretch>
              </p:blipFill>
              <p:spPr>
                <a:xfrm>
                  <a:off x="1785182" y="2608560"/>
                  <a:ext cx="25200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29" name="דיו 1028">
                  <a:extLst>
                    <a:ext uri="{FF2B5EF4-FFF2-40B4-BE49-F238E27FC236}">
                      <a16:creationId xmlns:a16="http://schemas.microsoft.com/office/drawing/2014/main" id="{DC7AB1B9-FEB8-4C13-8E02-D7C1B2448177}"/>
                    </a:ext>
                  </a:extLst>
                </p14:cNvPr>
                <p14:cNvContentPartPr/>
                <p14:nvPr/>
              </p14:nvContentPartPr>
              <p14:xfrm>
                <a:off x="4223462" y="2570040"/>
                <a:ext cx="93960" cy="115560"/>
              </p14:xfrm>
            </p:contentPart>
          </mc:Choice>
          <mc:Fallback xmlns="">
            <p:pic>
              <p:nvPicPr>
                <p:cNvPr id="1029" name="דיו 1028">
                  <a:extLst>
                    <a:ext uri="{FF2B5EF4-FFF2-40B4-BE49-F238E27FC236}">
                      <a16:creationId xmlns:a16="http://schemas.microsoft.com/office/drawing/2014/main" id="{DC7AB1B9-FEB8-4C13-8E02-D7C1B2448177}"/>
                    </a:ext>
                  </a:extLst>
                </p:cNvPr>
                <p:cNvPicPr/>
                <p:nvPr/>
              </p:nvPicPr>
              <p:blipFill>
                <a:blip r:embed="rId13"/>
                <a:stretch>
                  <a:fillRect/>
                </a:stretch>
              </p:blipFill>
              <p:spPr>
                <a:xfrm>
                  <a:off x="4214462" y="2561040"/>
                  <a:ext cx="111600" cy="133200"/>
                </a:xfrm>
                <a:prstGeom prst="rect">
                  <a:avLst/>
                </a:prstGeom>
              </p:spPr>
            </p:pic>
          </mc:Fallback>
        </mc:AlternateContent>
      </p:grpSp>
      <mc:AlternateContent xmlns:mc="http://schemas.openxmlformats.org/markup-compatibility/2006" xmlns:a14="http://schemas.microsoft.com/office/drawing/2010/main">
        <mc:Choice Requires="a14">
          <p:sp>
            <p:nvSpPr>
              <p:cNvPr id="1033" name="תיבת טקסט 1032">
                <a:extLst>
                  <a:ext uri="{FF2B5EF4-FFF2-40B4-BE49-F238E27FC236}">
                    <a16:creationId xmlns:a16="http://schemas.microsoft.com/office/drawing/2014/main" id="{FFFECAF0-0D47-484F-ACCE-3FD1EEC60B75}"/>
                  </a:ext>
                </a:extLst>
              </p:cNvPr>
              <p:cNvSpPr txBox="1"/>
              <p:nvPr/>
            </p:nvSpPr>
            <p:spPr>
              <a:xfrm>
                <a:off x="216794" y="3299419"/>
                <a:ext cx="4349204" cy="1634615"/>
              </a:xfrm>
              <a:prstGeom prst="rect">
                <a:avLst/>
              </a:prstGeom>
              <a:noFill/>
            </p:spPr>
            <p:txBody>
              <a:bodyPr wrap="square" lIns="0" tIns="0" rIns="0" bIns="0" rtlCol="1">
                <a:spAutoFit/>
              </a:bodyPr>
              <a:lstStyle/>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𝐶𝑜𝑚𝑝𝑢𝑡𝑒</m:t>
                      </m:r>
                      <m:r>
                        <a:rPr lang="en-US" b="0" i="1" smtClean="0">
                          <a:latin typeface="Cambria Math" panose="02040503050406030204" pitchFamily="18" charset="0"/>
                        </a:rPr>
                        <m:t> </m:t>
                      </m:r>
                      <m:r>
                        <a:rPr lang="en-US" b="0" i="1" smtClean="0">
                          <a:latin typeface="Cambria Math" panose="02040503050406030204" pitchFamily="18" charset="0"/>
                        </a:rPr>
                        <m:t>𝑑𝑊</m:t>
                      </m:r>
                      <m:r>
                        <a:rPr lang="en-US" b="0" i="1" smtClean="0">
                          <a:latin typeface="Cambria Math" panose="02040503050406030204" pitchFamily="18" charset="0"/>
                        </a:rPr>
                        <m:t> </m:t>
                      </m:r>
                      <m:r>
                        <a:rPr lang="en-US" b="0" i="1" smtClean="0">
                          <a:latin typeface="Cambria Math" panose="02040503050406030204" pitchFamily="18" charset="0"/>
                        </a:rPr>
                        <m:t>𝑑𝑏</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𝑐𝑢𝑟𝑟</m:t>
                      </m:r>
                      <m:r>
                        <a:rPr lang="en-US" b="0" i="1" smtClean="0">
                          <a:latin typeface="Cambria Math" panose="02040503050406030204" pitchFamily="18" charset="0"/>
                        </a:rPr>
                        <m:t> </m:t>
                      </m:r>
                      <m:r>
                        <a:rPr lang="en-US" b="0" i="1" smtClean="0">
                          <a:latin typeface="Cambria Math" panose="02040503050406030204" pitchFamily="18" charset="0"/>
                        </a:rPr>
                        <m:t>𝑚𝑖𝑛𝑖</m:t>
                      </m:r>
                      <m:r>
                        <a:rPr lang="en-US" b="0" i="1" smtClean="0">
                          <a:latin typeface="Cambria Math" panose="02040503050406030204" pitchFamily="18" charset="0"/>
                        </a:rPr>
                        <m:t> </m:t>
                      </m:r>
                      <m:r>
                        <a:rPr lang="en-US" b="0" i="1" smtClean="0">
                          <a:latin typeface="Cambria Math" panose="02040503050406030204" pitchFamily="18" charset="0"/>
                        </a:rPr>
                        <m:t>𝑏𝑎𝑡𝑐</m:t>
                      </m:r>
                      <m:r>
                        <a:rPr lang="en-US" b="0" i="1" smtClean="0">
                          <a:latin typeface="Cambria Math" panose="02040503050406030204" pitchFamily="18" charset="0"/>
                        </a:rPr>
                        <m:t>h</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𝑑𝑊</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𝑑𝑊</m:t>
                      </m:r>
                    </m:oMath>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𝑣</m:t>
                          </m:r>
                        </m:e>
                        <m:sub>
                          <m:r>
                            <a:rPr lang="en-US" i="1">
                              <a:latin typeface="Cambria Math" panose="02040503050406030204" pitchFamily="18" charset="0"/>
                            </a:rPr>
                            <m:t>𝑑</m:t>
                          </m:r>
                          <m:r>
                            <a:rPr lang="en-US" b="0" i="1" smtClean="0">
                              <a:latin typeface="Cambria Math" panose="02040503050406030204" pitchFamily="18" charset="0"/>
                            </a:rPr>
                            <m:t>𝑏</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sub>
                      </m:sSub>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e>
                      </m:d>
                      <m:r>
                        <a:rPr lang="en-US" i="1">
                          <a:latin typeface="Cambria Math" panose="02040503050406030204" pitchFamily="18" charset="0"/>
                          <a:ea typeface="Cambria Math" panose="02040503050406030204" pitchFamily="18" charset="0"/>
                        </a:rPr>
                        <m:t>𝑑𝑏</m:t>
                      </m:r>
                    </m:oMath>
                  </m:oMathPara>
                </a14:m>
                <a:r>
                  <a:rPr lang="en-US" dirty="0">
                    <a:ea typeface="Cambria Math" panose="02040503050406030204" pitchFamily="18" charset="0"/>
                  </a:rPr>
                  <a:t/>
                </a:r>
                <a:br>
                  <a:rPr lang="en-US" dirty="0">
                    <a:ea typeface="Cambria Math" panose="02040503050406030204" pitchFamily="18" charset="0"/>
                  </a:rPr>
                </a:b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𝑑𝑊</m:t>
                        </m:r>
                      </m:sub>
                    </m:sSub>
                  </m:oMath>
                </a14:m>
                <a:r>
                  <a:rPr lang="en-US" dirty="0"/>
                  <a:t>  , </a:t>
                </a:r>
                <a14:m>
                  <m:oMath xmlns:m="http://schemas.openxmlformats.org/officeDocument/2006/math">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𝑏</m:t>
                        </m:r>
                      </m:sub>
                    </m:sSub>
                  </m:oMath>
                </a14:m>
                <a:r>
                  <a:rPr lang="en-US" dirty="0"/>
                  <a:t> </a:t>
                </a:r>
                <a:endParaRPr lang="he-IL" dirty="0"/>
              </a:p>
            </p:txBody>
          </p:sp>
        </mc:Choice>
        <mc:Fallback xmlns="">
          <p:sp>
            <p:nvSpPr>
              <p:cNvPr id="1033" name="תיבת טקסט 1032">
                <a:extLst>
                  <a:ext uri="{FF2B5EF4-FFF2-40B4-BE49-F238E27FC236}">
                    <a16:creationId xmlns:a16="http://schemas.microsoft.com/office/drawing/2014/main" id="{FFFECAF0-0D47-484F-ACCE-3FD1EEC60B75}"/>
                  </a:ext>
                </a:extLst>
              </p:cNvPr>
              <p:cNvSpPr txBox="1">
                <a:spLocks noRot="1" noChangeAspect="1" noMove="1" noResize="1" noEditPoints="1" noAdjustHandles="1" noChangeArrowheads="1" noChangeShapeType="1" noTextEdit="1"/>
              </p:cNvSpPr>
              <p:nvPr/>
            </p:nvSpPr>
            <p:spPr>
              <a:xfrm>
                <a:off x="216794" y="3299419"/>
                <a:ext cx="4349204" cy="1634615"/>
              </a:xfrm>
              <a:prstGeom prst="rect">
                <a:avLst/>
              </a:prstGeom>
              <a:blipFill>
                <a:blip r:embed="rId14"/>
                <a:stretch>
                  <a:fillRect l="-140" b="-597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2" name="תיבת טקסט 41">
                <a:extLst>
                  <a:ext uri="{FF2B5EF4-FFF2-40B4-BE49-F238E27FC236}">
                    <a16:creationId xmlns:a16="http://schemas.microsoft.com/office/drawing/2014/main" id="{93E8FA46-DF55-44FE-9DC9-34104B17100D}"/>
                  </a:ext>
                </a:extLst>
              </p:cNvPr>
              <p:cNvSpPr txBox="1"/>
              <p:nvPr/>
            </p:nvSpPr>
            <p:spPr>
              <a:xfrm>
                <a:off x="4711562" y="3432535"/>
                <a:ext cx="4349204" cy="929550"/>
              </a:xfrm>
              <a:prstGeom prst="rect">
                <a:avLst/>
              </a:prstGeom>
              <a:noFill/>
            </p:spPr>
            <p:txBody>
              <a:bodyPr wrap="square" lIns="0" tIns="0" rIns="0" bIns="0" rtlCol="1">
                <a:spAutoFit/>
              </a:bodyPr>
              <a:lstStyle/>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𝑖𝑡𝑒𝑟𝑎𝑡𝑖𝑜𝑛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𝐶𝑜𝑚𝑝𝑢𝑡𝑒</m:t>
                      </m:r>
                      <m:r>
                        <a:rPr lang="en-US" b="0" i="1" smtClean="0">
                          <a:latin typeface="Cambria Math" panose="02040503050406030204" pitchFamily="18" charset="0"/>
                        </a:rPr>
                        <m:t> </m:t>
                      </m:r>
                      <m:r>
                        <a:rPr lang="en-US" b="0" i="1" smtClean="0">
                          <a:latin typeface="Cambria Math" panose="02040503050406030204" pitchFamily="18" charset="0"/>
                        </a:rPr>
                        <m:t>𝑑𝑊</m:t>
                      </m:r>
                      <m:r>
                        <a:rPr lang="en-US" b="0" i="1" smtClean="0">
                          <a:latin typeface="Cambria Math" panose="02040503050406030204" pitchFamily="18" charset="0"/>
                        </a:rPr>
                        <m:t> </m:t>
                      </m:r>
                      <m:r>
                        <a:rPr lang="en-US" b="0" i="1" smtClean="0">
                          <a:latin typeface="Cambria Math" panose="02040503050406030204" pitchFamily="18" charset="0"/>
                        </a:rPr>
                        <m:t>𝑑𝑏</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𝑐𝑢𝑟𝑟</m:t>
                      </m:r>
                      <m:r>
                        <a:rPr lang="en-US" b="0" i="1" smtClean="0">
                          <a:latin typeface="Cambria Math" panose="02040503050406030204" pitchFamily="18" charset="0"/>
                        </a:rPr>
                        <m:t> </m:t>
                      </m:r>
                      <m:r>
                        <a:rPr lang="en-US" b="0" i="1" smtClean="0">
                          <a:latin typeface="Cambria Math" panose="02040503050406030204" pitchFamily="18" charset="0"/>
                        </a:rPr>
                        <m:t>𝑚𝑖𝑛𝑖</m:t>
                      </m:r>
                      <m:r>
                        <a:rPr lang="en-US" b="0" i="1" smtClean="0">
                          <a:latin typeface="Cambria Math" panose="02040503050406030204" pitchFamily="18" charset="0"/>
                        </a:rPr>
                        <m:t> </m:t>
                      </m:r>
                      <m:r>
                        <a:rPr lang="en-US" b="0" i="1" smtClean="0">
                          <a:latin typeface="Cambria Math" panose="02040503050406030204" pitchFamily="18" charset="0"/>
                        </a:rPr>
                        <m:t>𝑏𝑎𝑡𝑐</m:t>
                      </m:r>
                      <m:r>
                        <a:rPr lang="en-US" b="0" i="1" smtClean="0">
                          <a:latin typeface="Cambria Math" panose="02040503050406030204" pitchFamily="18" charset="0"/>
                        </a:rPr>
                        <m:t>h</m:t>
                      </m:r>
                    </m:oMath>
                  </m:oMathPara>
                </a14:m>
                <a:r>
                  <a:rPr lang="en-US" dirty="0">
                    <a:ea typeface="Cambria Math" panose="02040503050406030204" pitchFamily="18" charset="0"/>
                  </a:rPr>
                  <a:t/>
                </a:r>
                <a:br>
                  <a:rPr lang="en-US" dirty="0">
                    <a:ea typeface="Cambria Math" panose="02040503050406030204" pitchFamily="18" charset="0"/>
                  </a:rPr>
                </a:b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𝑑𝑊</m:t>
                    </m:r>
                  </m:oMath>
                </a14:m>
                <a:r>
                  <a:rPr lang="en-US" dirty="0"/>
                  <a:t>  , </a:t>
                </a:r>
                <a14:m>
                  <m:oMath xmlns:m="http://schemas.openxmlformats.org/officeDocument/2006/math">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𝑑𝑏</m:t>
                    </m:r>
                  </m:oMath>
                </a14:m>
                <a:r>
                  <a:rPr lang="en-US" dirty="0"/>
                  <a:t> </a:t>
                </a:r>
                <a:endParaRPr lang="he-IL" dirty="0"/>
              </a:p>
            </p:txBody>
          </p:sp>
        </mc:Choice>
        <mc:Fallback xmlns="">
          <p:sp>
            <p:nvSpPr>
              <p:cNvPr id="42" name="תיבת טקסט 41">
                <a:extLst>
                  <a:ext uri="{FF2B5EF4-FFF2-40B4-BE49-F238E27FC236}">
                    <a16:creationId xmlns:a16="http://schemas.microsoft.com/office/drawing/2014/main" id="{93E8FA46-DF55-44FE-9DC9-34104B17100D}"/>
                  </a:ext>
                </a:extLst>
              </p:cNvPr>
              <p:cNvSpPr txBox="1">
                <a:spLocks noRot="1" noChangeAspect="1" noMove="1" noResize="1" noEditPoints="1" noAdjustHandles="1" noChangeArrowheads="1" noChangeShapeType="1" noTextEdit="1"/>
              </p:cNvSpPr>
              <p:nvPr/>
            </p:nvSpPr>
            <p:spPr>
              <a:xfrm>
                <a:off x="4711562" y="3432535"/>
                <a:ext cx="4349204" cy="929550"/>
              </a:xfrm>
              <a:prstGeom prst="rect">
                <a:avLst/>
              </a:prstGeom>
              <a:blipFill>
                <a:blip r:embed="rId15"/>
                <a:stretch>
                  <a:fillRect l="-140" b="-10458"/>
                </a:stretch>
              </a:blipFill>
            </p:spPr>
            <p:txBody>
              <a:bodyPr/>
              <a:lstStyle/>
              <a:p>
                <a:r>
                  <a:rPr lang="he-IL">
                    <a:noFill/>
                  </a:rPr>
                  <a:t> </a:t>
                </a:r>
              </a:p>
            </p:txBody>
          </p:sp>
        </mc:Fallback>
      </mc:AlternateContent>
      <p:grpSp>
        <p:nvGrpSpPr>
          <p:cNvPr id="1051" name="קבוצה 1050">
            <a:extLst>
              <a:ext uri="{FF2B5EF4-FFF2-40B4-BE49-F238E27FC236}">
                <a16:creationId xmlns:a16="http://schemas.microsoft.com/office/drawing/2014/main" id="{F4637758-B590-4253-B115-3FBFB8A14B61}"/>
              </a:ext>
            </a:extLst>
          </p:cNvPr>
          <p:cNvGrpSpPr/>
          <p:nvPr/>
        </p:nvGrpSpPr>
        <p:grpSpPr>
          <a:xfrm>
            <a:off x="5473840" y="3181653"/>
            <a:ext cx="2403720" cy="1405080"/>
            <a:chOff x="5473840" y="3181653"/>
            <a:chExt cx="2403720" cy="1405080"/>
          </a:xfrm>
        </p:grpSpPr>
        <mc:AlternateContent xmlns:mc="http://schemas.openxmlformats.org/markup-compatibility/2006" xmlns:p14="http://schemas.microsoft.com/office/powerpoint/2010/main">
          <mc:Choice Requires="p14">
            <p:contentPart p14:bwMode="auto" r:id="rId16">
              <p14:nvContentPartPr>
                <p14:cNvPr id="1049" name="דיו 1048">
                  <a:extLst>
                    <a:ext uri="{FF2B5EF4-FFF2-40B4-BE49-F238E27FC236}">
                      <a16:creationId xmlns:a16="http://schemas.microsoft.com/office/drawing/2014/main" id="{AB1630E4-1EED-4354-A1E7-E15A5E31D1C2}"/>
                    </a:ext>
                  </a:extLst>
                </p14:cNvPr>
                <p14:cNvContentPartPr/>
                <p14:nvPr/>
              </p14:nvContentPartPr>
              <p14:xfrm>
                <a:off x="5473840" y="3546693"/>
                <a:ext cx="2356200" cy="871560"/>
              </p14:xfrm>
            </p:contentPart>
          </mc:Choice>
          <mc:Fallback xmlns="">
            <p:pic>
              <p:nvPicPr>
                <p:cNvPr id="1049" name="דיו 1048">
                  <a:extLst>
                    <a:ext uri="{FF2B5EF4-FFF2-40B4-BE49-F238E27FC236}">
                      <a16:creationId xmlns:a16="http://schemas.microsoft.com/office/drawing/2014/main" id="{AB1630E4-1EED-4354-A1E7-E15A5E31D1C2}"/>
                    </a:ext>
                  </a:extLst>
                </p:cNvPr>
                <p:cNvPicPr/>
                <p:nvPr/>
              </p:nvPicPr>
              <p:blipFill>
                <a:blip r:embed="rId17"/>
                <a:stretch>
                  <a:fillRect/>
                </a:stretch>
              </p:blipFill>
              <p:spPr>
                <a:xfrm>
                  <a:off x="5465200" y="3538053"/>
                  <a:ext cx="23738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0" name="דיו 1049">
                  <a:extLst>
                    <a:ext uri="{FF2B5EF4-FFF2-40B4-BE49-F238E27FC236}">
                      <a16:creationId xmlns:a16="http://schemas.microsoft.com/office/drawing/2014/main" id="{20C9DAF3-67E8-422B-AA35-ABCA2DF86F81}"/>
                    </a:ext>
                  </a:extLst>
                </p14:cNvPr>
                <p14:cNvContentPartPr/>
                <p14:nvPr/>
              </p14:nvContentPartPr>
              <p14:xfrm>
                <a:off x="5979640" y="3181653"/>
                <a:ext cx="1897920" cy="1405080"/>
              </p14:xfrm>
            </p:contentPart>
          </mc:Choice>
          <mc:Fallback xmlns="">
            <p:pic>
              <p:nvPicPr>
                <p:cNvPr id="1050" name="דיו 1049">
                  <a:extLst>
                    <a:ext uri="{FF2B5EF4-FFF2-40B4-BE49-F238E27FC236}">
                      <a16:creationId xmlns:a16="http://schemas.microsoft.com/office/drawing/2014/main" id="{20C9DAF3-67E8-422B-AA35-ABCA2DF86F81}"/>
                    </a:ext>
                  </a:extLst>
                </p:cNvPr>
                <p:cNvPicPr/>
                <p:nvPr/>
              </p:nvPicPr>
              <p:blipFill>
                <a:blip r:embed="rId19"/>
                <a:stretch>
                  <a:fillRect/>
                </a:stretch>
              </p:blipFill>
              <p:spPr>
                <a:xfrm>
                  <a:off x="5971000" y="3172653"/>
                  <a:ext cx="1915560" cy="1422720"/>
                </a:xfrm>
                <a:prstGeom prst="rect">
                  <a:avLst/>
                </a:prstGeom>
              </p:spPr>
            </p:pic>
          </mc:Fallback>
        </mc:AlternateContent>
      </p:grpSp>
      <p:grpSp>
        <p:nvGrpSpPr>
          <p:cNvPr id="38" name="קבוצה 37">
            <a:extLst>
              <a:ext uri="{FF2B5EF4-FFF2-40B4-BE49-F238E27FC236}">
                <a16:creationId xmlns:a16="http://schemas.microsoft.com/office/drawing/2014/main" id="{A185FF90-5ABF-4326-B021-E598E6F4CDEE}"/>
              </a:ext>
            </a:extLst>
          </p:cNvPr>
          <p:cNvGrpSpPr/>
          <p:nvPr/>
        </p:nvGrpSpPr>
        <p:grpSpPr>
          <a:xfrm>
            <a:off x="7034172" y="1174567"/>
            <a:ext cx="2268026" cy="1035013"/>
            <a:chOff x="6858000" y="1248564"/>
            <a:chExt cx="2268026" cy="1035013"/>
          </a:xfrm>
        </p:grpSpPr>
        <p:sp>
          <p:nvSpPr>
            <p:cNvPr id="32" name="תיבת טקסט 31">
              <a:extLst>
                <a:ext uri="{FF2B5EF4-FFF2-40B4-BE49-F238E27FC236}">
                  <a16:creationId xmlns:a16="http://schemas.microsoft.com/office/drawing/2014/main" id="{D66F5913-CB3F-407F-AA60-1D8833851C24}"/>
                </a:ext>
              </a:extLst>
            </p:cNvPr>
            <p:cNvSpPr txBox="1"/>
            <p:nvPr/>
          </p:nvSpPr>
          <p:spPr>
            <a:xfrm>
              <a:off x="7744922" y="1248564"/>
              <a:ext cx="1338146" cy="338554"/>
            </a:xfrm>
            <a:prstGeom prst="rect">
              <a:avLst/>
            </a:prstGeom>
            <a:noFill/>
          </p:spPr>
          <p:txBody>
            <a:bodyPr wrap="square" rtlCol="1">
              <a:spAutoFit/>
            </a:bodyPr>
            <a:lstStyle/>
            <a:p>
              <a:r>
                <a:rPr lang="he-IL" sz="1600" b="1" dirty="0">
                  <a:latin typeface="Varela Round" panose="00000500000000000000" pitchFamily="2" charset="-79"/>
                  <a:cs typeface="Varela Round" panose="00000500000000000000" pitchFamily="2" charset="-79"/>
                </a:rPr>
                <a:t>מהיר יותר</a:t>
              </a:r>
            </a:p>
          </p:txBody>
        </p:sp>
        <p:sp>
          <p:nvSpPr>
            <p:cNvPr id="66" name="תיבת טקסט 65">
              <a:extLst>
                <a:ext uri="{FF2B5EF4-FFF2-40B4-BE49-F238E27FC236}">
                  <a16:creationId xmlns:a16="http://schemas.microsoft.com/office/drawing/2014/main" id="{DB4A38B3-7E5E-49F7-9AFE-67F268C4FF08}"/>
                </a:ext>
              </a:extLst>
            </p:cNvPr>
            <p:cNvSpPr txBox="1"/>
            <p:nvPr/>
          </p:nvSpPr>
          <p:spPr>
            <a:xfrm>
              <a:off x="7787880" y="1915137"/>
              <a:ext cx="1338146" cy="338554"/>
            </a:xfrm>
            <a:prstGeom prst="rect">
              <a:avLst/>
            </a:prstGeom>
            <a:noFill/>
          </p:spPr>
          <p:txBody>
            <a:bodyPr wrap="square" rtlCol="1">
              <a:spAutoFit/>
            </a:bodyPr>
            <a:lstStyle/>
            <a:p>
              <a:r>
                <a:rPr lang="he-IL" sz="1600" b="1" dirty="0">
                  <a:latin typeface="Varela Round" panose="00000500000000000000" pitchFamily="2" charset="-79"/>
                  <a:cs typeface="Varela Round" panose="00000500000000000000" pitchFamily="2" charset="-79"/>
                </a:rPr>
                <a:t>איטי יותר</a:t>
              </a:r>
            </a:p>
          </p:txBody>
        </p:sp>
        <p:cxnSp>
          <p:nvCxnSpPr>
            <p:cNvPr id="36" name="מחבר חץ ישר 35">
              <a:extLst>
                <a:ext uri="{FF2B5EF4-FFF2-40B4-BE49-F238E27FC236}">
                  <a16:creationId xmlns:a16="http://schemas.microsoft.com/office/drawing/2014/main" id="{DB79F66B-0B24-4BE0-B5D0-009F9CAEA74E}"/>
                </a:ext>
              </a:extLst>
            </p:cNvPr>
            <p:cNvCxnSpPr/>
            <p:nvPr/>
          </p:nvCxnSpPr>
          <p:spPr>
            <a:xfrm flipH="1">
              <a:off x="6858000" y="1416205"/>
              <a:ext cx="702527" cy="0"/>
            </a:xfrm>
            <a:prstGeom prst="straightConnector1">
              <a:avLst/>
            </a:prstGeom>
            <a:ln w="38100">
              <a:solidFill>
                <a:srgbClr val="00B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1" name="מחבר חץ ישר 70">
              <a:extLst>
                <a:ext uri="{FF2B5EF4-FFF2-40B4-BE49-F238E27FC236}">
                  <a16:creationId xmlns:a16="http://schemas.microsoft.com/office/drawing/2014/main" id="{98CFC7C2-8ECD-4B93-A117-831D6C5408F8}"/>
                </a:ext>
              </a:extLst>
            </p:cNvPr>
            <p:cNvCxnSpPr>
              <a:cxnSpLocks/>
            </p:cNvCxnSpPr>
            <p:nvPr/>
          </p:nvCxnSpPr>
          <p:spPr>
            <a:xfrm flipV="1">
              <a:off x="7233424" y="1755753"/>
              <a:ext cx="0" cy="527824"/>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2597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200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anim calcmode="lin" valueType="num">
                                      <p:cBhvr>
                                        <p:cTn id="21" dur="2000" fill="hold"/>
                                        <p:tgtEl>
                                          <p:spTgt spid="1030"/>
                                        </p:tgtEl>
                                        <p:attrNameLst>
                                          <p:attrName>drawProgress</p:attrName>
                                        </p:attrNameLst>
                                      </p:cBhvr>
                                      <p:tavLst>
                                        <p:tav tm="0">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3" presetClass="entr" presetSubtype="0" fill="hold" nodeType="clickEffect">
                                  <p:stCondLst>
                                    <p:cond delay="0"/>
                                  </p:stCondLst>
                                  <p:childTnLst>
                                    <p:set>
                                      <p:cBhvr>
                                        <p:cTn id="29" dur="1" fill="hold">
                                          <p:stCondLst>
                                            <p:cond delay="0"/>
                                          </p:stCondLst>
                                        </p:cTn>
                                        <p:tgtEl>
                                          <p:spTgt spid="1051"/>
                                        </p:tgtEl>
                                        <p:attrNameLst>
                                          <p:attrName>style.visibility</p:attrName>
                                        </p:attrNameLst>
                                      </p:cBhvr>
                                      <p:to>
                                        <p:strVal val="visible"/>
                                      </p:to>
                                    </p:set>
                                    <p:anim calcmode="lin" valueType="num">
                                      <p:cBhvr>
                                        <p:cTn id="30" dur="400" fill="hold"/>
                                        <p:tgtEl>
                                          <p:spTgt spid="1051"/>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a:extLst>
              <a:ext uri="{FF2B5EF4-FFF2-40B4-BE49-F238E27FC236}">
                <a16:creationId xmlns:a16="http://schemas.microsoft.com/office/drawing/2014/main" id="{A8656154-DD43-45D6-B537-81285D4A2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8" y="1996069"/>
            <a:ext cx="3453990" cy="2302661"/>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4">
            <a:extLst>
              <a:ext uri="{FF2B5EF4-FFF2-40B4-BE49-F238E27FC236}">
                <a16:creationId xmlns:a16="http://schemas.microsoft.com/office/drawing/2014/main" id="{03CD8865-0EF6-4CA4-B4B1-5D6B083E9ED9}"/>
              </a:ext>
            </a:extLst>
          </p:cNvPr>
          <p:cNvSpPr>
            <a:spLocks noGrp="1"/>
          </p:cNvSpPr>
          <p:nvPr>
            <p:ph type="ctrTitle"/>
          </p:nvPr>
        </p:nvSpPr>
        <p:spPr>
          <a:xfrm>
            <a:off x="1805850" y="1320801"/>
            <a:ext cx="5379900" cy="580084"/>
          </a:xfrm>
        </p:spPr>
        <p:txBody>
          <a:bodyPr>
            <a:noAutofit/>
          </a:bodyPr>
          <a:lstStyle/>
          <a:p>
            <a:pPr algn="ctr"/>
            <a:r>
              <a:rPr lang="en-US" sz="2800" b="1" i="0" dirty="0">
                <a:solidFill>
                  <a:srgbClr val="292929"/>
                </a:solidFill>
                <a:effectLst/>
                <a:latin typeface="Varela Round" panose="00000500000000000000" pitchFamily="2" charset="-79"/>
                <a:cs typeface="Varela Round" panose="00000500000000000000" pitchFamily="2" charset="-79"/>
              </a:rPr>
              <a:t>Learning Rate Schedules</a:t>
            </a:r>
            <a:endParaRPr lang="he-IL" sz="2800" dirty="0">
              <a:latin typeface="Varela Round" panose="00000500000000000000" pitchFamily="2" charset="-79"/>
              <a:cs typeface="Varela Round" panose="00000500000000000000" pitchFamily="2" charset="-79"/>
            </a:endParaRPr>
          </a:p>
        </p:txBody>
      </p:sp>
      <p:sp>
        <p:nvSpPr>
          <p:cNvPr id="17" name="תיבת טקסט 16">
            <a:extLst>
              <a:ext uri="{FF2B5EF4-FFF2-40B4-BE49-F238E27FC236}">
                <a16:creationId xmlns:a16="http://schemas.microsoft.com/office/drawing/2014/main" id="{D735B576-EDEA-4D8D-8BE7-55F6DB168A91}"/>
              </a:ext>
            </a:extLst>
          </p:cNvPr>
          <p:cNvSpPr txBox="1"/>
          <p:nvPr/>
        </p:nvSpPr>
        <p:spPr>
          <a:xfrm>
            <a:off x="6252324" y="1996069"/>
            <a:ext cx="2698595" cy="400110"/>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marL="342900" indent="-342900" algn="r" rtl="1">
              <a:buFont typeface="Arial" panose="020B0604020202020204" pitchFamily="34" charset="0"/>
              <a:buChar char="•"/>
            </a:pPr>
            <a:r>
              <a:rPr lang="en-US" sz="2000" dirty="0"/>
              <a:t>Step Decay</a:t>
            </a:r>
          </a:p>
        </p:txBody>
      </p:sp>
      <p:sp>
        <p:nvSpPr>
          <p:cNvPr id="24" name="תיבת טקסט 23">
            <a:extLst>
              <a:ext uri="{FF2B5EF4-FFF2-40B4-BE49-F238E27FC236}">
                <a16:creationId xmlns:a16="http://schemas.microsoft.com/office/drawing/2014/main" id="{D0C46567-5249-4853-91DC-4D7A0570E819}"/>
              </a:ext>
            </a:extLst>
          </p:cNvPr>
          <p:cNvSpPr txBox="1"/>
          <p:nvPr/>
        </p:nvSpPr>
        <p:spPr>
          <a:xfrm>
            <a:off x="2588500" y="2391530"/>
            <a:ext cx="6362419"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he-IL" b="0" dirty="0"/>
              <a:t>מוריד את קצב הלמידה בפקטור מסוים כל כמה איטרציות</a:t>
            </a:r>
            <a:endParaRPr lang="en-US" b="0" dirty="0"/>
          </a:p>
        </p:txBody>
      </p:sp>
      <p:pic>
        <p:nvPicPr>
          <p:cNvPr id="26" name="תמונה 25">
            <a:extLst>
              <a:ext uri="{FF2B5EF4-FFF2-40B4-BE49-F238E27FC236}">
                <a16:creationId xmlns:a16="http://schemas.microsoft.com/office/drawing/2014/main" id="{2D373D14-5A83-4C97-81D1-FABF807CDC85}"/>
              </a:ext>
            </a:extLst>
          </p:cNvPr>
          <p:cNvPicPr>
            <a:picLocks noChangeAspect="1"/>
          </p:cNvPicPr>
          <p:nvPr/>
        </p:nvPicPr>
        <p:blipFill rotWithShape="1">
          <a:blip r:embed="rId4"/>
          <a:srcRect l="6588" t="30116" r="4463" b="43562"/>
          <a:stretch/>
        </p:blipFill>
        <p:spPr>
          <a:xfrm>
            <a:off x="3922510" y="2943210"/>
            <a:ext cx="5028409" cy="308664"/>
          </a:xfrm>
          <a:prstGeom prst="rect">
            <a:avLst/>
          </a:prstGeom>
        </p:spPr>
      </p:pic>
      <p:sp>
        <p:nvSpPr>
          <p:cNvPr id="7" name="תיבת טקסט 6">
            <a:extLst>
              <a:ext uri="{FF2B5EF4-FFF2-40B4-BE49-F238E27FC236}">
                <a16:creationId xmlns:a16="http://schemas.microsoft.com/office/drawing/2014/main" id="{C716C852-E6C4-4793-AD8E-77D8688F028F}"/>
              </a:ext>
            </a:extLst>
          </p:cNvPr>
          <p:cNvSpPr txBox="1"/>
          <p:nvPr/>
        </p:nvSpPr>
        <p:spPr>
          <a:xfrm>
            <a:off x="6331751" y="3984439"/>
            <a:ext cx="1923151"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en-US" b="0" dirty="0"/>
              <a:t>Hyper parameters</a:t>
            </a:r>
          </a:p>
        </p:txBody>
      </p:sp>
      <p:cxnSp>
        <p:nvCxnSpPr>
          <p:cNvPr id="8" name="מחבר חץ ישר 7">
            <a:extLst>
              <a:ext uri="{FF2B5EF4-FFF2-40B4-BE49-F238E27FC236}">
                <a16:creationId xmlns:a16="http://schemas.microsoft.com/office/drawing/2014/main" id="{1170840C-D3D4-45FC-997D-E0FF6A23F11A}"/>
              </a:ext>
            </a:extLst>
          </p:cNvPr>
          <p:cNvCxnSpPr>
            <a:cxnSpLocks/>
          </p:cNvCxnSpPr>
          <p:nvPr/>
        </p:nvCxnSpPr>
        <p:spPr>
          <a:xfrm flipV="1">
            <a:off x="7781365" y="3356280"/>
            <a:ext cx="188259" cy="69576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מחבר חץ ישר 10">
            <a:extLst>
              <a:ext uri="{FF2B5EF4-FFF2-40B4-BE49-F238E27FC236}">
                <a16:creationId xmlns:a16="http://schemas.microsoft.com/office/drawing/2014/main" id="{2BEE215C-E094-4E41-8EF1-1198F062DCFE}"/>
              </a:ext>
            </a:extLst>
          </p:cNvPr>
          <p:cNvCxnSpPr>
            <a:cxnSpLocks/>
          </p:cNvCxnSpPr>
          <p:nvPr/>
        </p:nvCxnSpPr>
        <p:spPr>
          <a:xfrm flipH="1" flipV="1">
            <a:off x="4831977" y="3286518"/>
            <a:ext cx="1532964" cy="9118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מחבר חץ ישר 12">
            <a:extLst>
              <a:ext uri="{FF2B5EF4-FFF2-40B4-BE49-F238E27FC236}">
                <a16:creationId xmlns:a16="http://schemas.microsoft.com/office/drawing/2014/main" id="{D12B0DC3-956A-4BC6-B4EC-181DED38D39A}"/>
              </a:ext>
            </a:extLst>
          </p:cNvPr>
          <p:cNvCxnSpPr>
            <a:cxnSpLocks/>
          </p:cNvCxnSpPr>
          <p:nvPr/>
        </p:nvCxnSpPr>
        <p:spPr>
          <a:xfrm flipH="1" flipV="1">
            <a:off x="5622205" y="3309984"/>
            <a:ext cx="1137183" cy="7420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68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Based Learning Rate Schedule">
            <a:extLst>
              <a:ext uri="{FF2B5EF4-FFF2-40B4-BE49-F238E27FC236}">
                <a16:creationId xmlns:a16="http://schemas.microsoft.com/office/drawing/2014/main" id="{C7626BF0-197C-4FEA-8CDC-245007ABC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8" y="1892496"/>
            <a:ext cx="3381375" cy="268605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4">
            <a:extLst>
              <a:ext uri="{FF2B5EF4-FFF2-40B4-BE49-F238E27FC236}">
                <a16:creationId xmlns:a16="http://schemas.microsoft.com/office/drawing/2014/main" id="{03CD8865-0EF6-4CA4-B4B1-5D6B083E9ED9}"/>
              </a:ext>
            </a:extLst>
          </p:cNvPr>
          <p:cNvSpPr>
            <a:spLocks noGrp="1"/>
          </p:cNvSpPr>
          <p:nvPr>
            <p:ph type="ctrTitle"/>
          </p:nvPr>
        </p:nvSpPr>
        <p:spPr>
          <a:xfrm>
            <a:off x="1882050" y="1208849"/>
            <a:ext cx="5379900" cy="450899"/>
          </a:xfrm>
        </p:spPr>
        <p:txBody>
          <a:bodyPr>
            <a:noAutofit/>
          </a:bodyPr>
          <a:lstStyle/>
          <a:p>
            <a:pPr algn="ctr"/>
            <a:r>
              <a:rPr lang="en-US" sz="2800" b="1" i="0" dirty="0">
                <a:solidFill>
                  <a:srgbClr val="292929"/>
                </a:solidFill>
                <a:effectLst/>
                <a:latin typeface="Varela Round" panose="00000500000000000000" pitchFamily="2" charset="-79"/>
                <a:cs typeface="Varela Round" panose="00000500000000000000" pitchFamily="2" charset="-79"/>
              </a:rPr>
              <a:t>Learning Rate Schedules</a:t>
            </a:r>
            <a:endParaRPr lang="he-IL" sz="2800" dirty="0">
              <a:latin typeface="Varela Round" panose="00000500000000000000" pitchFamily="2" charset="-79"/>
              <a:cs typeface="Varela Round" panose="00000500000000000000" pitchFamily="2" charset="-79"/>
            </a:endParaRPr>
          </a:p>
        </p:txBody>
      </p:sp>
      <p:sp>
        <p:nvSpPr>
          <p:cNvPr id="17" name="תיבת טקסט 16">
            <a:extLst>
              <a:ext uri="{FF2B5EF4-FFF2-40B4-BE49-F238E27FC236}">
                <a16:creationId xmlns:a16="http://schemas.microsoft.com/office/drawing/2014/main" id="{D735B576-EDEA-4D8D-8BE7-55F6DB168A91}"/>
              </a:ext>
            </a:extLst>
          </p:cNvPr>
          <p:cNvSpPr txBox="1"/>
          <p:nvPr/>
        </p:nvSpPr>
        <p:spPr>
          <a:xfrm>
            <a:off x="5215106" y="1740228"/>
            <a:ext cx="3671269" cy="51167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marL="342900" indent="-342900" algn="r" rtl="1">
              <a:lnSpc>
                <a:spcPct val="150000"/>
              </a:lnSpc>
              <a:buFont typeface="Arial" panose="020B0604020202020204" pitchFamily="34" charset="0"/>
              <a:buChar char="•"/>
            </a:pPr>
            <a:r>
              <a:rPr lang="en-US" sz="2000" b="1" dirty="0">
                <a:solidFill>
                  <a:srgbClr val="292929"/>
                </a:solidFill>
              </a:rPr>
              <a:t>Time-Based Decay</a:t>
            </a:r>
          </a:p>
        </p:txBody>
      </p:sp>
      <p:pic>
        <p:nvPicPr>
          <p:cNvPr id="3" name="תמונה 2">
            <a:extLst>
              <a:ext uri="{FF2B5EF4-FFF2-40B4-BE49-F238E27FC236}">
                <a16:creationId xmlns:a16="http://schemas.microsoft.com/office/drawing/2014/main" id="{3E496AC3-4CA4-48CD-8D7B-3075B8105E3C}"/>
              </a:ext>
            </a:extLst>
          </p:cNvPr>
          <p:cNvPicPr>
            <a:picLocks noChangeAspect="1"/>
          </p:cNvPicPr>
          <p:nvPr/>
        </p:nvPicPr>
        <p:blipFill>
          <a:blip r:embed="rId4"/>
          <a:stretch>
            <a:fillRect/>
          </a:stretch>
        </p:blipFill>
        <p:spPr>
          <a:xfrm>
            <a:off x="3142592" y="2251907"/>
            <a:ext cx="5524502" cy="845360"/>
          </a:xfrm>
          <a:prstGeom prst="rect">
            <a:avLst/>
          </a:prstGeom>
        </p:spPr>
      </p:pic>
      <p:sp>
        <p:nvSpPr>
          <p:cNvPr id="10" name="תיבת טקסט 9">
            <a:extLst>
              <a:ext uri="{FF2B5EF4-FFF2-40B4-BE49-F238E27FC236}">
                <a16:creationId xmlns:a16="http://schemas.microsoft.com/office/drawing/2014/main" id="{D698DE0F-DF74-4D87-AEB8-5EE98A4EF2E8}"/>
              </a:ext>
            </a:extLst>
          </p:cNvPr>
          <p:cNvSpPr txBox="1"/>
          <p:nvPr/>
        </p:nvSpPr>
        <p:spPr>
          <a:xfrm>
            <a:off x="4569823" y="3330015"/>
            <a:ext cx="1923151"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en-US" b="0" dirty="0"/>
              <a:t>Hyper parameter</a:t>
            </a:r>
          </a:p>
        </p:txBody>
      </p:sp>
      <p:sp>
        <p:nvSpPr>
          <p:cNvPr id="11" name="תיבת טקסט 10">
            <a:extLst>
              <a:ext uri="{FF2B5EF4-FFF2-40B4-BE49-F238E27FC236}">
                <a16:creationId xmlns:a16="http://schemas.microsoft.com/office/drawing/2014/main" id="{E24F1C30-2C10-444C-9449-59E733C723D9}"/>
              </a:ext>
            </a:extLst>
          </p:cNvPr>
          <p:cNvSpPr txBox="1"/>
          <p:nvPr/>
        </p:nvSpPr>
        <p:spPr>
          <a:xfrm>
            <a:off x="6963224" y="3353103"/>
            <a:ext cx="1923151"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en-US" b="0" dirty="0"/>
              <a:t>Iteration number</a:t>
            </a:r>
          </a:p>
        </p:txBody>
      </p:sp>
      <p:cxnSp>
        <p:nvCxnSpPr>
          <p:cNvPr id="6" name="מחבר חץ ישר 5">
            <a:extLst>
              <a:ext uri="{FF2B5EF4-FFF2-40B4-BE49-F238E27FC236}">
                <a16:creationId xmlns:a16="http://schemas.microsoft.com/office/drawing/2014/main" id="{9D4EE7E7-1963-473E-A2B2-B1FA9027AC18}"/>
              </a:ext>
            </a:extLst>
          </p:cNvPr>
          <p:cNvCxnSpPr>
            <a:cxnSpLocks/>
            <a:stCxn id="10" idx="0"/>
          </p:cNvCxnSpPr>
          <p:nvPr/>
        </p:nvCxnSpPr>
        <p:spPr>
          <a:xfrm flipV="1">
            <a:off x="5531399" y="2806262"/>
            <a:ext cx="480518" cy="5237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 name="מחבר חץ ישר 14">
            <a:extLst>
              <a:ext uri="{FF2B5EF4-FFF2-40B4-BE49-F238E27FC236}">
                <a16:creationId xmlns:a16="http://schemas.microsoft.com/office/drawing/2014/main" id="{1F7C6AE2-BD55-40F1-9D52-8B93FDB4C40B}"/>
              </a:ext>
            </a:extLst>
          </p:cNvPr>
          <p:cNvCxnSpPr>
            <a:cxnSpLocks/>
            <a:stCxn id="11" idx="0"/>
          </p:cNvCxnSpPr>
          <p:nvPr/>
        </p:nvCxnSpPr>
        <p:spPr>
          <a:xfrm flipH="1" flipV="1">
            <a:off x="7491159" y="2806262"/>
            <a:ext cx="433641" cy="5468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7622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a:off x="755850" y="1345303"/>
            <a:ext cx="7632300" cy="637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w" sz="2800" dirty="0">
                <a:solidFill>
                  <a:schemeClr val="tx1"/>
                </a:solidFill>
                <a:latin typeface="Varela Round" panose="00000500000000000000" pitchFamily="2" charset="-79"/>
                <a:cs typeface="Varela Round" panose="00000500000000000000" pitchFamily="2" charset="-79"/>
              </a:rPr>
              <a:t>what is </a:t>
            </a:r>
            <a:r>
              <a:rPr lang="en-US" sz="2800" dirty="0">
                <a:solidFill>
                  <a:schemeClr val="tx1"/>
                </a:solidFill>
                <a:latin typeface="Varela Round" panose="00000500000000000000" pitchFamily="2" charset="-79"/>
                <a:cs typeface="Varela Round" panose="00000500000000000000" pitchFamily="2" charset="-79"/>
              </a:rPr>
              <a:t>an </a:t>
            </a:r>
            <a:r>
              <a:rPr lang="iw" sz="2800" dirty="0">
                <a:solidFill>
                  <a:schemeClr val="tx1"/>
                </a:solidFill>
                <a:latin typeface="Varela Round" panose="00000500000000000000" pitchFamily="2" charset="-79"/>
                <a:cs typeface="Varela Round" panose="00000500000000000000" pitchFamily="2" charset="-79"/>
              </a:rPr>
              <a:t>optimizer</a:t>
            </a:r>
            <a:r>
              <a:rPr lang="en-US" sz="2800" dirty="0">
                <a:solidFill>
                  <a:schemeClr val="tx1"/>
                </a:solidFill>
                <a:latin typeface="Varela Round" panose="00000500000000000000" pitchFamily="2" charset="-79"/>
                <a:cs typeface="Varela Round" panose="00000500000000000000" pitchFamily="2" charset="-79"/>
              </a:rPr>
              <a:t>?</a:t>
            </a:r>
            <a:endParaRPr sz="2800" dirty="0">
              <a:solidFill>
                <a:schemeClr val="tx1"/>
              </a:solidFill>
              <a:latin typeface="Varela Round" panose="00000500000000000000" pitchFamily="2" charset="-79"/>
              <a:cs typeface="Varela Round" panose="00000500000000000000" pitchFamily="2" charset="-79"/>
            </a:endParaRPr>
          </a:p>
        </p:txBody>
      </p:sp>
      <p:sp>
        <p:nvSpPr>
          <p:cNvPr id="76" name="Google Shape;76;p16"/>
          <p:cNvSpPr txBox="1">
            <a:spLocks noGrp="1"/>
          </p:cNvSpPr>
          <p:nvPr>
            <p:ph type="subTitle" idx="1"/>
          </p:nvPr>
        </p:nvSpPr>
        <p:spPr>
          <a:xfrm>
            <a:off x="755850" y="2353733"/>
            <a:ext cx="7632300" cy="2057091"/>
          </a:xfrm>
          <a:prstGeom prst="rect">
            <a:avLst/>
          </a:prstGeom>
        </p:spPr>
        <p:txBody>
          <a:bodyPr spcFirstLastPara="1" wrap="square" lIns="91425" tIns="91425" rIns="91425" bIns="91425" anchor="t" anchorCtr="0">
            <a:normAutofit/>
          </a:bodyPr>
          <a:lstStyle/>
          <a:p>
            <a:pPr marL="0" lvl="0" indent="0" algn="ctr" rtl="1">
              <a:lnSpc>
                <a:spcPct val="150000"/>
              </a:lnSpc>
              <a:spcBef>
                <a:spcPts val="0"/>
              </a:spcBef>
              <a:spcAft>
                <a:spcPts val="0"/>
              </a:spcAft>
              <a:buNone/>
            </a:pPr>
            <a:r>
              <a:rPr lang="iw" sz="2025" dirty="0">
                <a:solidFill>
                  <a:schemeClr val="tx1"/>
                </a:solidFill>
                <a:latin typeface="Varela Round" panose="00000500000000000000" pitchFamily="2" charset="-79"/>
                <a:ea typeface="Varela Round"/>
                <a:cs typeface="Varela Round" panose="00000500000000000000" pitchFamily="2" charset="-79"/>
                <a:sym typeface="Varela Round"/>
              </a:rPr>
              <a:t>אופטימייז</a:t>
            </a:r>
            <a:r>
              <a:rPr lang="he-IL" sz="2025" dirty="0">
                <a:solidFill>
                  <a:schemeClr val="tx1"/>
                </a:solidFill>
                <a:latin typeface="Varela Round" panose="00000500000000000000" pitchFamily="2" charset="-79"/>
                <a:ea typeface="Varela Round"/>
                <a:cs typeface="Varela Round" panose="00000500000000000000" pitchFamily="2" charset="-79"/>
                <a:sym typeface="Varela Round"/>
              </a:rPr>
              <a:t>ר</a:t>
            </a:r>
            <a:r>
              <a:rPr lang="iw" sz="2025" dirty="0">
                <a:solidFill>
                  <a:schemeClr val="tx1"/>
                </a:solidFill>
                <a:latin typeface="Varela Round" panose="00000500000000000000" pitchFamily="2" charset="-79"/>
                <a:ea typeface="Varela Round"/>
                <a:cs typeface="Varela Round" panose="00000500000000000000" pitchFamily="2" charset="-79"/>
                <a:sym typeface="Varela Round"/>
              </a:rPr>
              <a:t> ה</a:t>
            </a:r>
            <a:r>
              <a:rPr lang="he-IL" sz="2025" dirty="0">
                <a:solidFill>
                  <a:schemeClr val="tx1"/>
                </a:solidFill>
                <a:latin typeface="Varela Round" panose="00000500000000000000" pitchFamily="2" charset="-79"/>
                <a:ea typeface="Varela Round"/>
                <a:cs typeface="Varela Round" panose="00000500000000000000" pitchFamily="2" charset="-79"/>
                <a:sym typeface="Varela Round"/>
              </a:rPr>
              <a:t>וא</a:t>
            </a:r>
            <a:r>
              <a:rPr lang="iw" sz="2025" dirty="0">
                <a:solidFill>
                  <a:schemeClr val="tx1"/>
                </a:solidFill>
                <a:latin typeface="Varela Round" panose="00000500000000000000" pitchFamily="2" charset="-79"/>
                <a:ea typeface="Varela Round"/>
                <a:cs typeface="Varela Round" panose="00000500000000000000" pitchFamily="2" charset="-79"/>
                <a:sym typeface="Varela Round"/>
              </a:rPr>
              <a:t> פונקציה או אלגוריתם</a:t>
            </a:r>
            <a:r>
              <a:rPr lang="he-IL" sz="2025" dirty="0">
                <a:solidFill>
                  <a:schemeClr val="tx1"/>
                </a:solidFill>
                <a:latin typeface="Varela Round" panose="00000500000000000000" pitchFamily="2" charset="-79"/>
                <a:ea typeface="Varela Round"/>
                <a:cs typeface="Varela Round" panose="00000500000000000000" pitchFamily="2" charset="-79"/>
                <a:sym typeface="Varela Round"/>
              </a:rPr>
              <a:t> העוזר להפחית את ה-</a:t>
            </a:r>
            <a:r>
              <a:rPr lang="en-US" sz="2025" dirty="0">
                <a:solidFill>
                  <a:schemeClr val="tx1"/>
                </a:solidFill>
                <a:latin typeface="Varela Round" panose="00000500000000000000" pitchFamily="2" charset="-79"/>
                <a:ea typeface="Varela Round"/>
                <a:cs typeface="Varela Round" panose="00000500000000000000" pitchFamily="2" charset="-79"/>
                <a:sym typeface="Varela Round"/>
              </a:rPr>
              <a:t>Loss</a:t>
            </a:r>
            <a:r>
              <a:rPr lang="he-IL" sz="2025" dirty="0">
                <a:solidFill>
                  <a:schemeClr val="tx1"/>
                </a:solidFill>
                <a:latin typeface="Varela Round" panose="00000500000000000000" pitchFamily="2" charset="-79"/>
                <a:ea typeface="Varela Round"/>
                <a:cs typeface="Varela Round" panose="00000500000000000000" pitchFamily="2" charset="-79"/>
                <a:sym typeface="Varela Round"/>
              </a:rPr>
              <a:t> ולשפר את הדיוק בהגעה לנקודת המינימום ע"י שינוי התכונות של רשת הנוירונים, כגון משקלים וקצב למידה.</a:t>
            </a:r>
            <a:endParaRPr sz="2025" dirty="0">
              <a:solidFill>
                <a:schemeClr val="tx1"/>
              </a:solidFill>
              <a:highlight>
                <a:srgbClr val="F8F9FA"/>
              </a:highlight>
              <a:latin typeface="Varela Round" panose="00000500000000000000" pitchFamily="2" charset="-79"/>
              <a:ea typeface="Varela Round"/>
              <a:cs typeface="Varela Round" panose="00000500000000000000" pitchFamily="2" charset="-79"/>
              <a:sym typeface="Varela Round"/>
            </a:endParaRPr>
          </a:p>
          <a:p>
            <a:pPr marL="0" lvl="0" indent="0" algn="r" rtl="1">
              <a:spcBef>
                <a:spcPts val="0"/>
              </a:spcBef>
              <a:spcAft>
                <a:spcPts val="0"/>
              </a:spcAft>
              <a:buNone/>
            </a:pPr>
            <a:endParaRPr sz="2100" dirty="0">
              <a:solidFill>
                <a:srgbClr val="202124"/>
              </a:solidFill>
              <a:highlight>
                <a:srgbClr val="F8F9FA"/>
              </a:highlight>
            </a:endParaRPr>
          </a:p>
          <a:p>
            <a:pPr marL="0" lvl="0" indent="0" algn="r" rtl="1">
              <a:spcBef>
                <a:spcPts val="0"/>
              </a:spcBef>
              <a:spcAft>
                <a:spcPts val="0"/>
              </a:spcAft>
              <a:buNone/>
            </a:pPr>
            <a:endParaRPr dirty="0"/>
          </a:p>
        </p:txBody>
      </p:sp>
    </p:spTree>
    <p:extLst>
      <p:ext uri="{BB962C8B-B14F-4D97-AF65-F5344CB8AC3E}">
        <p14:creationId xmlns:p14="http://schemas.microsoft.com/office/powerpoint/2010/main" val="3868448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03CD8865-0EF6-4CA4-B4B1-5D6B083E9ED9}"/>
              </a:ext>
            </a:extLst>
          </p:cNvPr>
          <p:cNvSpPr>
            <a:spLocks noGrp="1"/>
          </p:cNvSpPr>
          <p:nvPr>
            <p:ph type="ctrTitle"/>
          </p:nvPr>
        </p:nvSpPr>
        <p:spPr>
          <a:xfrm>
            <a:off x="1882050" y="1133006"/>
            <a:ext cx="5379900" cy="733864"/>
          </a:xfrm>
        </p:spPr>
        <p:txBody>
          <a:bodyPr>
            <a:noAutofit/>
          </a:bodyPr>
          <a:lstStyle/>
          <a:p>
            <a:pPr algn="ctr"/>
            <a:r>
              <a:rPr lang="en-US" sz="2800" b="1" i="0" dirty="0">
                <a:solidFill>
                  <a:srgbClr val="292929"/>
                </a:solidFill>
                <a:effectLst/>
                <a:latin typeface="Varela Round" panose="00000500000000000000" pitchFamily="2" charset="-79"/>
                <a:cs typeface="Varela Round" panose="00000500000000000000" pitchFamily="2" charset="-79"/>
              </a:rPr>
              <a:t>Learning Rate Schedules</a:t>
            </a:r>
            <a:endParaRPr lang="he-IL" sz="2800" dirty="0">
              <a:latin typeface="Varela Round" panose="00000500000000000000" pitchFamily="2" charset="-79"/>
              <a:cs typeface="Varela Round" panose="00000500000000000000" pitchFamily="2" charset="-79"/>
            </a:endParaRPr>
          </a:p>
        </p:txBody>
      </p:sp>
      <p:sp>
        <p:nvSpPr>
          <p:cNvPr id="17" name="תיבת טקסט 16">
            <a:extLst>
              <a:ext uri="{FF2B5EF4-FFF2-40B4-BE49-F238E27FC236}">
                <a16:creationId xmlns:a16="http://schemas.microsoft.com/office/drawing/2014/main" id="{D735B576-EDEA-4D8D-8BE7-55F6DB168A91}"/>
              </a:ext>
            </a:extLst>
          </p:cNvPr>
          <p:cNvSpPr txBox="1"/>
          <p:nvPr/>
        </p:nvSpPr>
        <p:spPr>
          <a:xfrm>
            <a:off x="5338916" y="1769821"/>
            <a:ext cx="3671269" cy="51167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marL="342900" indent="-342900" algn="r" rtl="1">
              <a:lnSpc>
                <a:spcPct val="150000"/>
              </a:lnSpc>
              <a:buFont typeface="Arial" panose="020B0604020202020204" pitchFamily="34" charset="0"/>
              <a:buChar char="•"/>
            </a:pPr>
            <a:r>
              <a:rPr lang="en-US" sz="2000" b="1" i="0" dirty="0">
                <a:solidFill>
                  <a:srgbClr val="292929"/>
                </a:solidFill>
                <a:effectLst/>
                <a:latin typeface="Varela Round" panose="00000500000000000000" pitchFamily="2" charset="-79"/>
                <a:cs typeface="Varela Round" panose="00000500000000000000" pitchFamily="2" charset="-79"/>
              </a:rPr>
              <a:t>Exponential Decay</a:t>
            </a:r>
          </a:p>
        </p:txBody>
      </p:sp>
      <p:sp>
        <p:nvSpPr>
          <p:cNvPr id="7" name="תיבת טקסט 6">
            <a:extLst>
              <a:ext uri="{FF2B5EF4-FFF2-40B4-BE49-F238E27FC236}">
                <a16:creationId xmlns:a16="http://schemas.microsoft.com/office/drawing/2014/main" id="{CFFCDD7A-D1F6-4BA6-92A2-0C5BB2AEF80C}"/>
              </a:ext>
            </a:extLst>
          </p:cNvPr>
          <p:cNvSpPr txBox="1"/>
          <p:nvPr/>
        </p:nvSpPr>
        <p:spPr>
          <a:xfrm>
            <a:off x="4402136" y="2222639"/>
            <a:ext cx="4608049"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he-IL" b="0" dirty="0"/>
              <a:t>מוריד את קצב הלמידה בקצב אקספוננציאלי </a:t>
            </a:r>
            <a:endParaRPr lang="en-US" b="0" dirty="0"/>
          </a:p>
        </p:txBody>
      </p:sp>
      <p:pic>
        <p:nvPicPr>
          <p:cNvPr id="4" name="תמונה 3">
            <a:extLst>
              <a:ext uri="{FF2B5EF4-FFF2-40B4-BE49-F238E27FC236}">
                <a16:creationId xmlns:a16="http://schemas.microsoft.com/office/drawing/2014/main" id="{68BD0029-C600-41A0-BC84-B410D1D23BBB}"/>
              </a:ext>
            </a:extLst>
          </p:cNvPr>
          <p:cNvPicPr>
            <a:picLocks noChangeAspect="1"/>
          </p:cNvPicPr>
          <p:nvPr/>
        </p:nvPicPr>
        <p:blipFill>
          <a:blip r:embed="rId3"/>
          <a:stretch>
            <a:fillRect/>
          </a:stretch>
        </p:blipFill>
        <p:spPr>
          <a:xfrm>
            <a:off x="4053358" y="2836490"/>
            <a:ext cx="4803787" cy="339454"/>
          </a:xfrm>
          <a:prstGeom prst="rect">
            <a:avLst/>
          </a:prstGeom>
        </p:spPr>
      </p:pic>
      <p:sp>
        <p:nvSpPr>
          <p:cNvPr id="11" name="תיבת טקסט 10">
            <a:extLst>
              <a:ext uri="{FF2B5EF4-FFF2-40B4-BE49-F238E27FC236}">
                <a16:creationId xmlns:a16="http://schemas.microsoft.com/office/drawing/2014/main" id="{E647F9AF-234B-48D5-9F70-4140E5CF35E2}"/>
              </a:ext>
            </a:extLst>
          </p:cNvPr>
          <p:cNvSpPr txBox="1"/>
          <p:nvPr/>
        </p:nvSpPr>
        <p:spPr>
          <a:xfrm>
            <a:off x="4884081" y="3983311"/>
            <a:ext cx="1923151"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en-US" b="0" dirty="0"/>
              <a:t>Hyper parameters</a:t>
            </a:r>
          </a:p>
        </p:txBody>
      </p:sp>
      <p:sp>
        <p:nvSpPr>
          <p:cNvPr id="12" name="תיבת טקסט 11">
            <a:extLst>
              <a:ext uri="{FF2B5EF4-FFF2-40B4-BE49-F238E27FC236}">
                <a16:creationId xmlns:a16="http://schemas.microsoft.com/office/drawing/2014/main" id="{A001FCD5-F48D-43F7-ABA8-24C52604E338}"/>
              </a:ext>
            </a:extLst>
          </p:cNvPr>
          <p:cNvSpPr txBox="1"/>
          <p:nvPr/>
        </p:nvSpPr>
        <p:spPr>
          <a:xfrm>
            <a:off x="7087034" y="4411120"/>
            <a:ext cx="1923151" cy="427809"/>
          </a:xfrm>
          <a:prstGeom prst="rect">
            <a:avLst/>
          </a:prstGeom>
          <a:noFill/>
        </p:spPr>
        <p:txBody>
          <a:bodyPr wrap="square">
            <a:spAutoFit/>
          </a:bodyPr>
          <a:lstStyle>
            <a:defPPr marR="0" lvl="0" algn="l" rtl="0">
              <a:lnSpc>
                <a:spcPct val="100000"/>
              </a:lnSpc>
              <a:spcBef>
                <a:spcPts val="0"/>
              </a:spcBef>
              <a:spcAft>
                <a:spcPts val="0"/>
              </a:spcAft>
            </a:defPPr>
            <a:lvl1pPr>
              <a:defRPr sz="1600" b="1">
                <a:solidFill>
                  <a:srgbClr val="292929"/>
                </a:solidFill>
                <a:effectLst/>
                <a:latin typeface="Varela Round" panose="00000500000000000000" pitchFamily="2" charset="-79"/>
                <a:cs typeface="Varela Round" panose="00000500000000000000" pitchFamily="2" charset="-79"/>
              </a:defRPr>
            </a:lvl1pPr>
          </a:lstStyle>
          <a:p>
            <a:pPr algn="r" rtl="1">
              <a:lnSpc>
                <a:spcPct val="150000"/>
              </a:lnSpc>
            </a:pPr>
            <a:r>
              <a:rPr lang="en-US" b="0" dirty="0"/>
              <a:t>Iteration number</a:t>
            </a:r>
          </a:p>
        </p:txBody>
      </p:sp>
      <p:cxnSp>
        <p:nvCxnSpPr>
          <p:cNvPr id="13" name="מחבר חץ ישר 12">
            <a:extLst>
              <a:ext uri="{FF2B5EF4-FFF2-40B4-BE49-F238E27FC236}">
                <a16:creationId xmlns:a16="http://schemas.microsoft.com/office/drawing/2014/main" id="{E17C9D4A-58D2-4EAC-B6DC-29857F4A16A7}"/>
              </a:ext>
            </a:extLst>
          </p:cNvPr>
          <p:cNvCxnSpPr>
            <a:cxnSpLocks/>
            <a:stCxn id="11" idx="3"/>
          </p:cNvCxnSpPr>
          <p:nvPr/>
        </p:nvCxnSpPr>
        <p:spPr>
          <a:xfrm flipV="1">
            <a:off x="6807232" y="3133718"/>
            <a:ext cx="1492795" cy="106349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מחבר חץ ישר 13">
            <a:extLst>
              <a:ext uri="{FF2B5EF4-FFF2-40B4-BE49-F238E27FC236}">
                <a16:creationId xmlns:a16="http://schemas.microsoft.com/office/drawing/2014/main" id="{EFCCAD59-08DA-4BD4-83CB-179F8C90FE64}"/>
              </a:ext>
            </a:extLst>
          </p:cNvPr>
          <p:cNvCxnSpPr>
            <a:cxnSpLocks/>
          </p:cNvCxnSpPr>
          <p:nvPr/>
        </p:nvCxnSpPr>
        <p:spPr>
          <a:xfrm flipV="1">
            <a:off x="8618483" y="3175944"/>
            <a:ext cx="0" cy="12393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מחבר חץ ישר 21">
            <a:extLst>
              <a:ext uri="{FF2B5EF4-FFF2-40B4-BE49-F238E27FC236}">
                <a16:creationId xmlns:a16="http://schemas.microsoft.com/office/drawing/2014/main" id="{BCD71A06-046D-4A68-8F86-E3684A6B10DC}"/>
              </a:ext>
            </a:extLst>
          </p:cNvPr>
          <p:cNvCxnSpPr>
            <a:cxnSpLocks/>
            <a:stCxn id="11" idx="0"/>
          </p:cNvCxnSpPr>
          <p:nvPr/>
        </p:nvCxnSpPr>
        <p:spPr>
          <a:xfrm flipH="1" flipV="1">
            <a:off x="5829891" y="3202660"/>
            <a:ext cx="15766" cy="7806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4" name="תמונה 23">
            <a:extLst>
              <a:ext uri="{FF2B5EF4-FFF2-40B4-BE49-F238E27FC236}">
                <a16:creationId xmlns:a16="http://schemas.microsoft.com/office/drawing/2014/main" id="{DBC432A9-9AFB-4AA3-9DF3-E14EEA0AB8A4}"/>
              </a:ext>
            </a:extLst>
          </p:cNvPr>
          <p:cNvPicPr>
            <a:picLocks noChangeAspect="1"/>
          </p:cNvPicPr>
          <p:nvPr/>
        </p:nvPicPr>
        <p:blipFill>
          <a:blip r:embed="rId4"/>
          <a:stretch>
            <a:fillRect/>
          </a:stretch>
        </p:blipFill>
        <p:spPr>
          <a:xfrm>
            <a:off x="416159" y="2222639"/>
            <a:ext cx="3339436" cy="2529166"/>
          </a:xfrm>
          <a:prstGeom prst="rect">
            <a:avLst/>
          </a:prstGeom>
        </p:spPr>
      </p:pic>
    </p:spTree>
    <p:extLst>
      <p:ext uri="{BB962C8B-B14F-4D97-AF65-F5344CB8AC3E}">
        <p14:creationId xmlns:p14="http://schemas.microsoft.com/office/powerpoint/2010/main" val="356908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F3939CBF-A4C4-4EB6-962F-17DB330E008C}"/>
              </a:ext>
            </a:extLst>
          </p:cNvPr>
          <p:cNvPicPr>
            <a:picLocks noChangeAspect="1"/>
          </p:cNvPicPr>
          <p:nvPr/>
        </p:nvPicPr>
        <p:blipFill>
          <a:blip r:embed="rId3"/>
          <a:stretch>
            <a:fillRect/>
          </a:stretch>
        </p:blipFill>
        <p:spPr>
          <a:xfrm>
            <a:off x="2976409" y="3165389"/>
            <a:ext cx="2659646" cy="1964177"/>
          </a:xfrm>
          <a:prstGeom prst="rect">
            <a:avLst/>
          </a:prstGeom>
        </p:spPr>
      </p:pic>
      <p:pic>
        <p:nvPicPr>
          <p:cNvPr id="7" name="תמונה 6">
            <a:extLst>
              <a:ext uri="{FF2B5EF4-FFF2-40B4-BE49-F238E27FC236}">
                <a16:creationId xmlns:a16="http://schemas.microsoft.com/office/drawing/2014/main" id="{0C35B4AA-7F8E-487F-A96F-0C01576A8D72}"/>
              </a:ext>
            </a:extLst>
          </p:cNvPr>
          <p:cNvPicPr>
            <a:picLocks noChangeAspect="1"/>
          </p:cNvPicPr>
          <p:nvPr/>
        </p:nvPicPr>
        <p:blipFill rotWithShape="1">
          <a:blip r:embed="rId4"/>
          <a:srcRect r="5235"/>
          <a:stretch/>
        </p:blipFill>
        <p:spPr>
          <a:xfrm>
            <a:off x="89695" y="1214072"/>
            <a:ext cx="2517105" cy="1843444"/>
          </a:xfrm>
          <a:prstGeom prst="rect">
            <a:avLst/>
          </a:prstGeom>
        </p:spPr>
      </p:pic>
      <p:pic>
        <p:nvPicPr>
          <p:cNvPr id="9" name="תמונה 8">
            <a:extLst>
              <a:ext uri="{FF2B5EF4-FFF2-40B4-BE49-F238E27FC236}">
                <a16:creationId xmlns:a16="http://schemas.microsoft.com/office/drawing/2014/main" id="{AC6B7903-F118-485A-8612-EC6756D68C46}"/>
              </a:ext>
            </a:extLst>
          </p:cNvPr>
          <p:cNvPicPr>
            <a:picLocks noChangeAspect="1"/>
          </p:cNvPicPr>
          <p:nvPr/>
        </p:nvPicPr>
        <p:blipFill>
          <a:blip r:embed="rId5"/>
          <a:stretch>
            <a:fillRect/>
          </a:stretch>
        </p:blipFill>
        <p:spPr>
          <a:xfrm>
            <a:off x="2976408" y="1178560"/>
            <a:ext cx="2632656" cy="1964177"/>
          </a:xfrm>
          <a:prstGeom prst="rect">
            <a:avLst/>
          </a:prstGeom>
        </p:spPr>
      </p:pic>
      <p:pic>
        <p:nvPicPr>
          <p:cNvPr id="11" name="תמונה 10">
            <a:extLst>
              <a:ext uri="{FF2B5EF4-FFF2-40B4-BE49-F238E27FC236}">
                <a16:creationId xmlns:a16="http://schemas.microsoft.com/office/drawing/2014/main" id="{43B49526-30B8-4698-8D32-2DF990737C98}"/>
              </a:ext>
            </a:extLst>
          </p:cNvPr>
          <p:cNvPicPr>
            <a:picLocks noChangeAspect="1"/>
          </p:cNvPicPr>
          <p:nvPr/>
        </p:nvPicPr>
        <p:blipFill>
          <a:blip r:embed="rId6"/>
          <a:stretch>
            <a:fillRect/>
          </a:stretch>
        </p:blipFill>
        <p:spPr>
          <a:xfrm>
            <a:off x="158239" y="3194204"/>
            <a:ext cx="2603675" cy="1867805"/>
          </a:xfrm>
          <a:prstGeom prst="rect">
            <a:avLst/>
          </a:prstGeom>
        </p:spPr>
      </p:pic>
      <p:pic>
        <p:nvPicPr>
          <p:cNvPr id="6" name="תמונה 5">
            <a:extLst>
              <a:ext uri="{FF2B5EF4-FFF2-40B4-BE49-F238E27FC236}">
                <a16:creationId xmlns:a16="http://schemas.microsoft.com/office/drawing/2014/main" id="{A6D4BDAB-3178-494E-ABD6-B2FEE010234D}"/>
              </a:ext>
            </a:extLst>
          </p:cNvPr>
          <p:cNvPicPr>
            <a:picLocks noChangeAspect="1"/>
          </p:cNvPicPr>
          <p:nvPr/>
        </p:nvPicPr>
        <p:blipFill>
          <a:blip r:embed="rId7"/>
          <a:stretch>
            <a:fillRect/>
          </a:stretch>
        </p:blipFill>
        <p:spPr>
          <a:xfrm>
            <a:off x="5653668" y="1956982"/>
            <a:ext cx="3476528" cy="2282301"/>
          </a:xfrm>
          <a:prstGeom prst="rect">
            <a:avLst/>
          </a:prstGeom>
        </p:spPr>
      </p:pic>
    </p:spTree>
    <p:extLst>
      <p:ext uri="{BB962C8B-B14F-4D97-AF65-F5344CB8AC3E}">
        <p14:creationId xmlns:p14="http://schemas.microsoft.com/office/powerpoint/2010/main" val="76315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3185AA-EDBC-4CF8-A75B-4A05F2024FEF}"/>
              </a:ext>
            </a:extLst>
          </p:cNvPr>
          <p:cNvSpPr>
            <a:spLocks noGrp="1"/>
          </p:cNvSpPr>
          <p:nvPr>
            <p:ph type="ctrTitle"/>
          </p:nvPr>
        </p:nvSpPr>
        <p:spPr>
          <a:xfrm>
            <a:off x="575749" y="2571750"/>
            <a:ext cx="7992502" cy="507993"/>
          </a:xfrm>
        </p:spPr>
        <p:txBody>
          <a:bodyPr>
            <a:noAutofit/>
          </a:bodyPr>
          <a:lstStyle/>
          <a:p>
            <a:pPr algn="ctr"/>
            <a:r>
              <a:rPr lang="en-US" sz="3600" b="1" dirty="0">
                <a:solidFill>
                  <a:schemeClr val="accent2"/>
                </a:solidFill>
                <a:latin typeface="Varela Round" panose="00000500000000000000" pitchFamily="2" charset="-79"/>
                <a:cs typeface="Varela Round" panose="00000500000000000000" pitchFamily="2" charset="-79"/>
              </a:rPr>
              <a:t>Adaptive learning rate optimizers</a:t>
            </a:r>
            <a:endParaRPr lang="he-IL" sz="3200"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554423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משנה 2">
            <a:extLst>
              <a:ext uri="{FF2B5EF4-FFF2-40B4-BE49-F238E27FC236}">
                <a16:creationId xmlns:a16="http://schemas.microsoft.com/office/drawing/2014/main" id="{9BD9F761-B01F-46B9-A835-C21475A1DB46}"/>
              </a:ext>
            </a:extLst>
          </p:cNvPr>
          <p:cNvSpPr txBox="1">
            <a:spLocks/>
          </p:cNvSpPr>
          <p:nvPr/>
        </p:nvSpPr>
        <p:spPr>
          <a:xfrm>
            <a:off x="1757222" y="1058965"/>
            <a:ext cx="5500827" cy="927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114300" indent="0" algn="ctr">
              <a:lnSpc>
                <a:spcPct val="170000"/>
              </a:lnSpc>
            </a:pPr>
            <a:r>
              <a:rPr lang="it-IT" sz="2800" b="1" dirty="0">
                <a:latin typeface="Varela Round" panose="00000500000000000000" pitchFamily="2" charset="-79"/>
                <a:cs typeface="Varela Round" panose="00000500000000000000" pitchFamily="2" charset="-79"/>
              </a:rPr>
              <a:t>sparse data vs dense data</a:t>
            </a:r>
            <a:endParaRPr lang="en-US" sz="2800" b="1" dirty="0">
              <a:latin typeface="Varela Round" panose="00000500000000000000" pitchFamily="2" charset="-79"/>
              <a:cs typeface="Varela Round" panose="00000500000000000000" pitchFamily="2" charset="-79"/>
            </a:endParaRPr>
          </a:p>
        </p:txBody>
      </p:sp>
      <p:pic>
        <p:nvPicPr>
          <p:cNvPr id="1026" name="Picture 2" descr="Sparse Matrix and its representations | Set 1 (Using Arrays and Linked  Lists) - GeeksforGeeks">
            <a:extLst>
              <a:ext uri="{FF2B5EF4-FFF2-40B4-BE49-F238E27FC236}">
                <a16:creationId xmlns:a16="http://schemas.microsoft.com/office/drawing/2014/main" id="{E598F9E6-4960-4DCF-B48B-1676A3C3C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223" y="2571750"/>
            <a:ext cx="5500826" cy="1657350"/>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E494F5B3-B236-41D6-B4EE-35C929AF838A}"/>
              </a:ext>
            </a:extLst>
          </p:cNvPr>
          <p:cNvSpPr txBox="1"/>
          <p:nvPr/>
        </p:nvSpPr>
        <p:spPr>
          <a:xfrm>
            <a:off x="5490458" y="2109989"/>
            <a:ext cx="772969" cy="338554"/>
          </a:xfrm>
          <a:prstGeom prst="rect">
            <a:avLst/>
          </a:prstGeom>
          <a:noFill/>
        </p:spPr>
        <p:txBody>
          <a:bodyPr wrap="none" rtlCol="1">
            <a:spAutoFit/>
          </a:bodyPr>
          <a:lstStyle/>
          <a:p>
            <a:r>
              <a:rPr lang="en-US" sz="1600" b="1" u="sng" dirty="0">
                <a:latin typeface="Varela Round" panose="00000500000000000000" pitchFamily="2" charset="-79"/>
                <a:cs typeface="Varela Round" panose="00000500000000000000" pitchFamily="2" charset="-79"/>
              </a:rPr>
              <a:t>dense</a:t>
            </a:r>
            <a:endParaRPr lang="he-IL" sz="1600" b="1" u="sng" dirty="0">
              <a:latin typeface="Varela Round" panose="00000500000000000000" pitchFamily="2" charset="-79"/>
              <a:cs typeface="Varela Round" panose="00000500000000000000" pitchFamily="2" charset="-79"/>
            </a:endParaRPr>
          </a:p>
        </p:txBody>
      </p:sp>
      <p:sp>
        <p:nvSpPr>
          <p:cNvPr id="6" name="תיבת טקסט 5">
            <a:extLst>
              <a:ext uri="{FF2B5EF4-FFF2-40B4-BE49-F238E27FC236}">
                <a16:creationId xmlns:a16="http://schemas.microsoft.com/office/drawing/2014/main" id="{64A2A3F2-D45F-423C-8C3B-A4BA834251F0}"/>
              </a:ext>
            </a:extLst>
          </p:cNvPr>
          <p:cNvSpPr txBox="1"/>
          <p:nvPr/>
        </p:nvSpPr>
        <p:spPr>
          <a:xfrm>
            <a:off x="2029060" y="2109989"/>
            <a:ext cx="851515" cy="338554"/>
          </a:xfrm>
          <a:prstGeom prst="rect">
            <a:avLst/>
          </a:prstGeom>
          <a:noFill/>
        </p:spPr>
        <p:txBody>
          <a:bodyPr wrap="none" rtlCol="1">
            <a:spAutoFit/>
          </a:bodyPr>
          <a:lstStyle/>
          <a:p>
            <a:r>
              <a:rPr lang="en-US" sz="1600" b="1" u="sng" dirty="0">
                <a:latin typeface="Varela Round" panose="00000500000000000000" pitchFamily="2" charset="-79"/>
                <a:cs typeface="Varela Round" panose="00000500000000000000" pitchFamily="2" charset="-79"/>
              </a:rPr>
              <a:t>Sparse</a:t>
            </a:r>
            <a:endParaRPr lang="he-IL" sz="1600" b="1" u="sng"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92889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משנה 2">
            <a:extLst>
              <a:ext uri="{FF2B5EF4-FFF2-40B4-BE49-F238E27FC236}">
                <a16:creationId xmlns:a16="http://schemas.microsoft.com/office/drawing/2014/main" id="{9BD9F761-B01F-46B9-A835-C21475A1DB46}"/>
              </a:ext>
            </a:extLst>
          </p:cNvPr>
          <p:cNvSpPr txBox="1">
            <a:spLocks/>
          </p:cNvSpPr>
          <p:nvPr/>
        </p:nvSpPr>
        <p:spPr>
          <a:xfrm>
            <a:off x="1641495" y="1018770"/>
            <a:ext cx="5500827" cy="927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114300" indent="0" algn="ctr">
              <a:lnSpc>
                <a:spcPct val="170000"/>
              </a:lnSpc>
            </a:pPr>
            <a:r>
              <a:rPr lang="it-IT" sz="2800" b="1" dirty="0">
                <a:latin typeface="Varela Round" panose="00000500000000000000" pitchFamily="2" charset="-79"/>
                <a:cs typeface="Varela Round" panose="00000500000000000000" pitchFamily="2" charset="-79"/>
              </a:rPr>
              <a:t>sparse data vs dense data</a:t>
            </a:r>
            <a:endParaRPr lang="en-US" sz="2800" b="1" dirty="0">
              <a:latin typeface="Varela Round" panose="00000500000000000000" pitchFamily="2" charset="-79"/>
              <a:cs typeface="Varela Round" panose="00000500000000000000" pitchFamily="2" charset="-79"/>
            </a:endParaRPr>
          </a:p>
        </p:txBody>
      </p:sp>
      <p:pic>
        <p:nvPicPr>
          <p:cNvPr id="2050" name="Picture 2" descr="bag of words Shop The Best Discounts Online">
            <a:extLst>
              <a:ext uri="{FF2B5EF4-FFF2-40B4-BE49-F238E27FC236}">
                <a16:creationId xmlns:a16="http://schemas.microsoft.com/office/drawing/2014/main" id="{C13A9D92-10F1-43FF-ADFF-F1A220AA5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478" y="1751406"/>
            <a:ext cx="6298862" cy="2060253"/>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19AFC30B-1E99-44BA-B69D-D863CF3A6656}"/>
              </a:ext>
            </a:extLst>
          </p:cNvPr>
          <p:cNvPicPr>
            <a:picLocks noChangeAspect="1"/>
          </p:cNvPicPr>
          <p:nvPr/>
        </p:nvPicPr>
        <p:blipFill rotWithShape="1">
          <a:blip r:embed="rId4"/>
          <a:srcRect l="42580" t="-277" r="-215" b="5869"/>
          <a:stretch/>
        </p:blipFill>
        <p:spPr>
          <a:xfrm>
            <a:off x="2133601" y="4080386"/>
            <a:ext cx="5270090" cy="471949"/>
          </a:xfrm>
          <a:prstGeom prst="rect">
            <a:avLst/>
          </a:prstGeom>
        </p:spPr>
      </p:pic>
      <p:sp>
        <p:nvSpPr>
          <p:cNvPr id="7" name="תיבת טקסט 6">
            <a:extLst>
              <a:ext uri="{FF2B5EF4-FFF2-40B4-BE49-F238E27FC236}">
                <a16:creationId xmlns:a16="http://schemas.microsoft.com/office/drawing/2014/main" id="{557CC515-FF55-4CA0-9CC6-F046F980EF1E}"/>
              </a:ext>
            </a:extLst>
          </p:cNvPr>
          <p:cNvSpPr txBox="1"/>
          <p:nvPr/>
        </p:nvSpPr>
        <p:spPr>
          <a:xfrm>
            <a:off x="7443019" y="2687546"/>
            <a:ext cx="1354858" cy="307777"/>
          </a:xfrm>
          <a:prstGeom prst="rect">
            <a:avLst/>
          </a:prstGeom>
          <a:noFill/>
        </p:spPr>
        <p:txBody>
          <a:bodyPr wrap="none" rtlCol="1">
            <a:spAutoFit/>
          </a:bodyPr>
          <a:lstStyle/>
          <a:p>
            <a:r>
              <a:rPr lang="en-US" b="1" dirty="0">
                <a:latin typeface="Varela Round" panose="00000500000000000000" pitchFamily="2" charset="-79"/>
                <a:cs typeface="Varela Round" panose="00000500000000000000" pitchFamily="2" charset="-79"/>
              </a:rPr>
              <a:t>Bag of Words</a:t>
            </a:r>
            <a:endParaRPr lang="he-IL" b="1" dirty="0">
              <a:latin typeface="Varela Round" panose="00000500000000000000" pitchFamily="2" charset="-79"/>
              <a:cs typeface="Varela Round" panose="00000500000000000000" pitchFamily="2" charset="-79"/>
            </a:endParaRPr>
          </a:p>
        </p:txBody>
      </p:sp>
      <p:sp>
        <p:nvSpPr>
          <p:cNvPr id="10" name="תיבת טקסט 9">
            <a:extLst>
              <a:ext uri="{FF2B5EF4-FFF2-40B4-BE49-F238E27FC236}">
                <a16:creationId xmlns:a16="http://schemas.microsoft.com/office/drawing/2014/main" id="{A2480E64-FFD5-4AB2-B855-597187778F30}"/>
              </a:ext>
            </a:extLst>
          </p:cNvPr>
          <p:cNvSpPr txBox="1"/>
          <p:nvPr/>
        </p:nvSpPr>
        <p:spPr>
          <a:xfrm>
            <a:off x="7511843" y="4080386"/>
            <a:ext cx="1093569" cy="307777"/>
          </a:xfrm>
          <a:prstGeom prst="rect">
            <a:avLst/>
          </a:prstGeom>
          <a:noFill/>
        </p:spPr>
        <p:txBody>
          <a:bodyPr wrap="none" rtlCol="1">
            <a:spAutoFit/>
          </a:bodyPr>
          <a:lstStyle/>
          <a:p>
            <a:r>
              <a:rPr lang="en-US" b="1" dirty="0">
                <a:latin typeface="Varela Round" panose="00000500000000000000" pitchFamily="2" charset="-79"/>
                <a:cs typeface="Varela Round" panose="00000500000000000000" pitchFamily="2" charset="-79"/>
              </a:rPr>
              <a:t>Word2Vec</a:t>
            </a:r>
            <a:endParaRPr lang="he-IL" b="1" dirty="0">
              <a:latin typeface="Varela Round" panose="00000500000000000000" pitchFamily="2" charset="-79"/>
              <a:cs typeface="Varela Round" panose="00000500000000000000" pitchFamily="2" charset="-79"/>
            </a:endParaRPr>
          </a:p>
        </p:txBody>
      </p:sp>
      <p:sp>
        <p:nvSpPr>
          <p:cNvPr id="12" name="תיבת טקסט 11">
            <a:extLst>
              <a:ext uri="{FF2B5EF4-FFF2-40B4-BE49-F238E27FC236}">
                <a16:creationId xmlns:a16="http://schemas.microsoft.com/office/drawing/2014/main" id="{C7D3D6C2-FAEA-4C52-A499-B1E92A114109}"/>
              </a:ext>
            </a:extLst>
          </p:cNvPr>
          <p:cNvSpPr txBox="1"/>
          <p:nvPr/>
        </p:nvSpPr>
        <p:spPr>
          <a:xfrm>
            <a:off x="249421" y="4162471"/>
            <a:ext cx="772969" cy="338554"/>
          </a:xfrm>
          <a:prstGeom prst="rect">
            <a:avLst/>
          </a:prstGeom>
          <a:noFill/>
        </p:spPr>
        <p:txBody>
          <a:bodyPr wrap="none" rtlCol="1">
            <a:spAutoFit/>
          </a:bodyPr>
          <a:lstStyle/>
          <a:p>
            <a:r>
              <a:rPr lang="en-US" sz="1600" b="1" dirty="0">
                <a:latin typeface="Varela Round" panose="00000500000000000000" pitchFamily="2" charset="-79"/>
                <a:cs typeface="Varela Round" panose="00000500000000000000" pitchFamily="2" charset="-79"/>
              </a:rPr>
              <a:t>dense</a:t>
            </a:r>
            <a:endParaRPr lang="he-IL" sz="1600" b="1" dirty="0">
              <a:latin typeface="Varela Round" panose="00000500000000000000" pitchFamily="2" charset="-79"/>
              <a:cs typeface="Varela Round" panose="00000500000000000000" pitchFamily="2" charset="-79"/>
            </a:endParaRPr>
          </a:p>
        </p:txBody>
      </p:sp>
      <p:sp>
        <p:nvSpPr>
          <p:cNvPr id="13" name="תיבת טקסט 12">
            <a:extLst>
              <a:ext uri="{FF2B5EF4-FFF2-40B4-BE49-F238E27FC236}">
                <a16:creationId xmlns:a16="http://schemas.microsoft.com/office/drawing/2014/main" id="{736D0576-80A8-4622-906E-2A0ADD607945}"/>
              </a:ext>
            </a:extLst>
          </p:cNvPr>
          <p:cNvSpPr txBox="1"/>
          <p:nvPr/>
        </p:nvSpPr>
        <p:spPr>
          <a:xfrm>
            <a:off x="249421" y="2758919"/>
            <a:ext cx="851515" cy="338554"/>
          </a:xfrm>
          <a:prstGeom prst="rect">
            <a:avLst/>
          </a:prstGeom>
          <a:noFill/>
        </p:spPr>
        <p:txBody>
          <a:bodyPr wrap="none" rtlCol="1">
            <a:spAutoFit/>
          </a:bodyPr>
          <a:lstStyle/>
          <a:p>
            <a:r>
              <a:rPr lang="en-US" sz="1600" b="1" dirty="0">
                <a:latin typeface="Varela Round" panose="00000500000000000000" pitchFamily="2" charset="-79"/>
                <a:cs typeface="Varela Round" panose="00000500000000000000" pitchFamily="2" charset="-79"/>
              </a:rPr>
              <a:t>Sparse</a:t>
            </a:r>
            <a:endParaRPr lang="he-IL" sz="1600" b="1" dirty="0">
              <a:latin typeface="Varela Round" panose="00000500000000000000" pitchFamily="2" charset="-79"/>
              <a:cs typeface="Varela Round" panose="00000500000000000000" pitchFamily="2" charset="-79"/>
            </a:endParaRPr>
          </a:p>
        </p:txBody>
      </p:sp>
      <p:sp>
        <p:nvSpPr>
          <p:cNvPr id="8" name="חץ: ימינה 7">
            <a:extLst>
              <a:ext uri="{FF2B5EF4-FFF2-40B4-BE49-F238E27FC236}">
                <a16:creationId xmlns:a16="http://schemas.microsoft.com/office/drawing/2014/main" id="{094B9D9C-B94B-427C-BEF9-E3E69C04D29A}"/>
              </a:ext>
            </a:extLst>
          </p:cNvPr>
          <p:cNvSpPr/>
          <p:nvPr/>
        </p:nvSpPr>
        <p:spPr>
          <a:xfrm>
            <a:off x="1144157" y="2841524"/>
            <a:ext cx="291353" cy="1671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חץ: ימינה 14">
            <a:extLst>
              <a:ext uri="{FF2B5EF4-FFF2-40B4-BE49-F238E27FC236}">
                <a16:creationId xmlns:a16="http://schemas.microsoft.com/office/drawing/2014/main" id="{981330C9-F7B0-474D-B51C-0D203940FE5C}"/>
              </a:ext>
            </a:extLst>
          </p:cNvPr>
          <p:cNvSpPr/>
          <p:nvPr/>
        </p:nvSpPr>
        <p:spPr>
          <a:xfrm>
            <a:off x="1140966" y="4232785"/>
            <a:ext cx="291353" cy="1671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29840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משנה 2">
            <a:extLst>
              <a:ext uri="{FF2B5EF4-FFF2-40B4-BE49-F238E27FC236}">
                <a16:creationId xmlns:a16="http://schemas.microsoft.com/office/drawing/2014/main" id="{9BD9F761-B01F-46B9-A835-C21475A1DB46}"/>
              </a:ext>
            </a:extLst>
          </p:cNvPr>
          <p:cNvSpPr txBox="1">
            <a:spLocks/>
          </p:cNvSpPr>
          <p:nvPr/>
        </p:nvSpPr>
        <p:spPr>
          <a:xfrm>
            <a:off x="1821587" y="919691"/>
            <a:ext cx="5500827" cy="9278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114300" indent="0" algn="ctr">
              <a:lnSpc>
                <a:spcPct val="170000"/>
              </a:lnSpc>
            </a:pPr>
            <a:r>
              <a:rPr lang="en-US" sz="2800" b="1" dirty="0">
                <a:latin typeface="Varela Round" panose="00000500000000000000" pitchFamily="2" charset="-79"/>
                <a:cs typeface="Varela Round" panose="00000500000000000000" pitchFamily="2" charset="-79"/>
              </a:rPr>
              <a:t>Adagrad (</a:t>
            </a:r>
            <a:r>
              <a:rPr lang="he-IL" altLang="he-IL" sz="2800" b="1" dirty="0">
                <a:latin typeface="Varela Round" panose="00000500000000000000" pitchFamily="2" charset="-79"/>
                <a:cs typeface="Varela Round" panose="00000500000000000000" pitchFamily="2" charset="-79"/>
              </a:rPr>
              <a:t>Adaptive Gradien</a:t>
            </a:r>
            <a:r>
              <a:rPr lang="en-US" altLang="he-IL" sz="2800" b="1" dirty="0">
                <a:latin typeface="Varela Round" panose="00000500000000000000" pitchFamily="2" charset="-79"/>
                <a:cs typeface="Varela Round" panose="00000500000000000000" pitchFamily="2" charset="-79"/>
              </a:rPr>
              <a:t>t)</a:t>
            </a:r>
            <a:endParaRPr lang="en-US" sz="2800" b="1" dirty="0">
              <a:latin typeface="Varela Round" panose="00000500000000000000" pitchFamily="2" charset="-79"/>
              <a:cs typeface="Varela Round" panose="00000500000000000000" pitchFamily="2" charset="-79"/>
            </a:endParaRPr>
          </a:p>
        </p:txBody>
      </p:sp>
      <p:grpSp>
        <p:nvGrpSpPr>
          <p:cNvPr id="10" name="קבוצה 9">
            <a:extLst>
              <a:ext uri="{FF2B5EF4-FFF2-40B4-BE49-F238E27FC236}">
                <a16:creationId xmlns:a16="http://schemas.microsoft.com/office/drawing/2014/main" id="{49DE530F-52FA-4BA8-8890-13DC6752943A}"/>
              </a:ext>
            </a:extLst>
          </p:cNvPr>
          <p:cNvGrpSpPr/>
          <p:nvPr/>
        </p:nvGrpSpPr>
        <p:grpSpPr>
          <a:xfrm>
            <a:off x="139701" y="1864441"/>
            <a:ext cx="7823200" cy="2961493"/>
            <a:chOff x="0" y="1847508"/>
            <a:chExt cx="7823200" cy="2961493"/>
          </a:xfrm>
        </p:grpSpPr>
        <p:pic>
          <p:nvPicPr>
            <p:cNvPr id="4099" name="Picture 3">
              <a:extLst>
                <a:ext uri="{FF2B5EF4-FFF2-40B4-BE49-F238E27FC236}">
                  <a16:creationId xmlns:a16="http://schemas.microsoft.com/office/drawing/2014/main" id="{7B102114-BF9B-46D3-807B-825C96E642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65"/>
            <a:stretch/>
          </p:blipFill>
          <p:spPr bwMode="auto">
            <a:xfrm>
              <a:off x="0" y="1847508"/>
              <a:ext cx="7823200" cy="2089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05E6A647-ECFF-4028-B96F-1178C8A1A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777"/>
            <a:stretch/>
          </p:blipFill>
          <p:spPr bwMode="auto">
            <a:xfrm>
              <a:off x="0" y="3988517"/>
              <a:ext cx="7823200" cy="8204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6508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משנה 2">
            <a:extLst>
              <a:ext uri="{FF2B5EF4-FFF2-40B4-BE49-F238E27FC236}">
                <a16:creationId xmlns:a16="http://schemas.microsoft.com/office/drawing/2014/main" id="{6DAAD2CD-5D88-40BF-999C-498CF1D2978B}"/>
              </a:ext>
            </a:extLst>
          </p:cNvPr>
          <p:cNvSpPr txBox="1">
            <a:spLocks/>
          </p:cNvSpPr>
          <p:nvPr/>
        </p:nvSpPr>
        <p:spPr>
          <a:xfrm>
            <a:off x="2132052" y="1092199"/>
            <a:ext cx="4879897" cy="786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114300" indent="0" algn="ctr">
              <a:lnSpc>
                <a:spcPct val="170000"/>
              </a:lnSpc>
            </a:pPr>
            <a:r>
              <a:rPr lang="en-US" sz="2800" b="1" dirty="0">
                <a:latin typeface="Varela Round" panose="00000500000000000000" pitchFamily="2" charset="-79"/>
                <a:cs typeface="Varela Round" panose="00000500000000000000" pitchFamily="2" charset="-79"/>
              </a:rPr>
              <a:t>Rmsprop</a:t>
            </a:r>
            <a:endParaRPr lang="he-IL" sz="2800" dirty="0">
              <a:latin typeface="Varela Round" panose="00000500000000000000" pitchFamily="2" charset="-79"/>
              <a:cs typeface="Varela Round" panose="00000500000000000000" pitchFamily="2" charset="-79"/>
            </a:endParaRPr>
          </a:p>
        </p:txBody>
      </p:sp>
      <p:pic>
        <p:nvPicPr>
          <p:cNvPr id="7" name="Picture 2">
            <a:extLst>
              <a:ext uri="{FF2B5EF4-FFF2-40B4-BE49-F238E27FC236}">
                <a16:creationId xmlns:a16="http://schemas.microsoft.com/office/drawing/2014/main" id="{539B87F8-D802-42FE-873E-2600BB23F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8" t="4914" r="11236" b="32845"/>
          <a:stretch/>
        </p:blipFill>
        <p:spPr bwMode="auto">
          <a:xfrm>
            <a:off x="128373" y="2771153"/>
            <a:ext cx="7212458" cy="9110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79A5A236-6EEA-4044-B0E8-D3BEF6AAF0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8" r="20787" b="50000"/>
          <a:stretch/>
        </p:blipFill>
        <p:spPr bwMode="auto">
          <a:xfrm>
            <a:off x="2198248" y="3748677"/>
            <a:ext cx="6811766" cy="812007"/>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E3427B1F-D39E-40F2-95F2-F0812FFA2E95}"/>
              </a:ext>
            </a:extLst>
          </p:cNvPr>
          <p:cNvSpPr txBox="1"/>
          <p:nvPr/>
        </p:nvSpPr>
        <p:spPr>
          <a:xfrm>
            <a:off x="334273" y="3914353"/>
            <a:ext cx="1303562" cy="400110"/>
          </a:xfrm>
          <a:prstGeom prst="rect">
            <a:avLst/>
          </a:prstGeom>
          <a:noFill/>
        </p:spPr>
        <p:txBody>
          <a:bodyPr wrap="none" rtlCol="1">
            <a:spAutoFit/>
          </a:bodyPr>
          <a:lstStyle/>
          <a:p>
            <a:pPr algn="ctr"/>
            <a:r>
              <a:rPr lang="en-US" sz="2000" b="1" u="sng" dirty="0">
                <a:solidFill>
                  <a:schemeClr val="tx1"/>
                </a:solidFill>
                <a:latin typeface="Varela Round" panose="00000500000000000000" pitchFamily="2" charset="-79"/>
                <a:cs typeface="Varela Round" panose="00000500000000000000" pitchFamily="2" charset="-79"/>
              </a:rPr>
              <a:t>Rmsprop</a:t>
            </a:r>
            <a:endParaRPr lang="he-IL" sz="1600" b="1" u="sng" dirty="0">
              <a:solidFill>
                <a:schemeClr val="tx1"/>
              </a:solidFill>
              <a:latin typeface="Varela Round" panose="00000500000000000000" pitchFamily="2" charset="-79"/>
              <a:cs typeface="Varela Round" panose="00000500000000000000" pitchFamily="2" charset="-79"/>
            </a:endParaRPr>
          </a:p>
        </p:txBody>
      </p:sp>
      <p:pic>
        <p:nvPicPr>
          <p:cNvPr id="11" name="תמונה 10">
            <a:extLst>
              <a:ext uri="{FF2B5EF4-FFF2-40B4-BE49-F238E27FC236}">
                <a16:creationId xmlns:a16="http://schemas.microsoft.com/office/drawing/2014/main" id="{F107D03C-3F64-4EA7-8CD8-9FB3025193AB}"/>
              </a:ext>
            </a:extLst>
          </p:cNvPr>
          <p:cNvPicPr>
            <a:picLocks noChangeAspect="1"/>
          </p:cNvPicPr>
          <p:nvPr/>
        </p:nvPicPr>
        <p:blipFill>
          <a:blip r:embed="rId5"/>
          <a:stretch>
            <a:fillRect/>
          </a:stretch>
        </p:blipFill>
        <p:spPr>
          <a:xfrm>
            <a:off x="429638" y="1963111"/>
            <a:ext cx="2429214" cy="724001"/>
          </a:xfrm>
          <a:prstGeom prst="rect">
            <a:avLst/>
          </a:prstGeom>
        </p:spPr>
      </p:pic>
      <p:cxnSp>
        <p:nvCxnSpPr>
          <p:cNvPr id="14" name="מחבר חץ ישר 13">
            <a:extLst>
              <a:ext uri="{FF2B5EF4-FFF2-40B4-BE49-F238E27FC236}">
                <a16:creationId xmlns:a16="http://schemas.microsoft.com/office/drawing/2014/main" id="{F2430E44-302C-4CA4-B38A-358501EC4DBE}"/>
              </a:ext>
            </a:extLst>
          </p:cNvPr>
          <p:cNvCxnSpPr/>
          <p:nvPr/>
        </p:nvCxnSpPr>
        <p:spPr>
          <a:xfrm>
            <a:off x="1617044" y="4158117"/>
            <a:ext cx="44555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6891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משנה 2">
            <a:extLst>
              <a:ext uri="{FF2B5EF4-FFF2-40B4-BE49-F238E27FC236}">
                <a16:creationId xmlns:a16="http://schemas.microsoft.com/office/drawing/2014/main" id="{6DAAD2CD-5D88-40BF-999C-498CF1D2978B}"/>
              </a:ext>
            </a:extLst>
          </p:cNvPr>
          <p:cNvSpPr txBox="1">
            <a:spLocks/>
          </p:cNvSpPr>
          <p:nvPr/>
        </p:nvSpPr>
        <p:spPr>
          <a:xfrm>
            <a:off x="2132052" y="1022077"/>
            <a:ext cx="4879897" cy="884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114300" indent="0" algn="ctr">
              <a:lnSpc>
                <a:spcPct val="170000"/>
              </a:lnSpc>
            </a:pPr>
            <a:r>
              <a:rPr lang="en-US" sz="2800" b="1" dirty="0">
                <a:latin typeface="Varela Round" panose="00000500000000000000" pitchFamily="2" charset="-79"/>
                <a:cs typeface="Varela Round" panose="00000500000000000000" pitchFamily="2" charset="-79"/>
              </a:rPr>
              <a:t>Adadelta</a:t>
            </a:r>
            <a:endParaRPr lang="he-IL" sz="2800" dirty="0">
              <a:latin typeface="Varela Round" panose="00000500000000000000" pitchFamily="2" charset="-79"/>
              <a:cs typeface="Varela Round" panose="00000500000000000000" pitchFamily="2" charset="-79"/>
            </a:endParaRPr>
          </a:p>
        </p:txBody>
      </p:sp>
      <p:pic>
        <p:nvPicPr>
          <p:cNvPr id="14" name="תמונה 13">
            <a:extLst>
              <a:ext uri="{FF2B5EF4-FFF2-40B4-BE49-F238E27FC236}">
                <a16:creationId xmlns:a16="http://schemas.microsoft.com/office/drawing/2014/main" id="{60974172-E50C-4C95-9B81-4E543A8E97DB}"/>
              </a:ext>
            </a:extLst>
          </p:cNvPr>
          <p:cNvPicPr>
            <a:picLocks noChangeAspect="1"/>
          </p:cNvPicPr>
          <p:nvPr/>
        </p:nvPicPr>
        <p:blipFill>
          <a:blip r:embed="rId3"/>
          <a:stretch>
            <a:fillRect/>
          </a:stretch>
        </p:blipFill>
        <p:spPr>
          <a:xfrm>
            <a:off x="4953255" y="4056244"/>
            <a:ext cx="3230903" cy="553037"/>
          </a:xfrm>
          <a:prstGeom prst="rect">
            <a:avLst/>
          </a:prstGeom>
        </p:spPr>
      </p:pic>
      <p:pic>
        <p:nvPicPr>
          <p:cNvPr id="16" name="תמונה 15">
            <a:extLst>
              <a:ext uri="{FF2B5EF4-FFF2-40B4-BE49-F238E27FC236}">
                <a16:creationId xmlns:a16="http://schemas.microsoft.com/office/drawing/2014/main" id="{1F0A7AEE-2F3C-45CC-827E-96475DC1F0DF}"/>
              </a:ext>
            </a:extLst>
          </p:cNvPr>
          <p:cNvPicPr>
            <a:picLocks noChangeAspect="1"/>
          </p:cNvPicPr>
          <p:nvPr/>
        </p:nvPicPr>
        <p:blipFill>
          <a:blip r:embed="rId4"/>
          <a:stretch>
            <a:fillRect/>
          </a:stretch>
        </p:blipFill>
        <p:spPr>
          <a:xfrm>
            <a:off x="718219" y="3372716"/>
            <a:ext cx="2929756" cy="1184369"/>
          </a:xfrm>
          <a:prstGeom prst="rect">
            <a:avLst/>
          </a:prstGeom>
        </p:spPr>
      </p:pic>
      <p:pic>
        <p:nvPicPr>
          <p:cNvPr id="23" name="תמונה 22">
            <a:extLst>
              <a:ext uri="{FF2B5EF4-FFF2-40B4-BE49-F238E27FC236}">
                <a16:creationId xmlns:a16="http://schemas.microsoft.com/office/drawing/2014/main" id="{80369B16-77B1-4F7A-8F37-941D84345B03}"/>
              </a:ext>
            </a:extLst>
          </p:cNvPr>
          <p:cNvPicPr>
            <a:picLocks noChangeAspect="1"/>
          </p:cNvPicPr>
          <p:nvPr/>
        </p:nvPicPr>
        <p:blipFill>
          <a:blip r:embed="rId5"/>
          <a:stretch>
            <a:fillRect/>
          </a:stretch>
        </p:blipFill>
        <p:spPr>
          <a:xfrm>
            <a:off x="5197643" y="3634280"/>
            <a:ext cx="3813033" cy="407009"/>
          </a:xfrm>
          <a:prstGeom prst="rect">
            <a:avLst/>
          </a:prstGeom>
        </p:spPr>
      </p:pic>
      <p:grpSp>
        <p:nvGrpSpPr>
          <p:cNvPr id="25" name="קבוצה 24">
            <a:extLst>
              <a:ext uri="{FF2B5EF4-FFF2-40B4-BE49-F238E27FC236}">
                <a16:creationId xmlns:a16="http://schemas.microsoft.com/office/drawing/2014/main" id="{D6D435B2-24E2-4419-9D5A-52D26C00FD1D}"/>
              </a:ext>
            </a:extLst>
          </p:cNvPr>
          <p:cNvGrpSpPr/>
          <p:nvPr/>
        </p:nvGrpSpPr>
        <p:grpSpPr>
          <a:xfrm>
            <a:off x="360958" y="1776177"/>
            <a:ext cx="8273053" cy="820484"/>
            <a:chOff x="360958" y="1776177"/>
            <a:chExt cx="8273053" cy="820484"/>
          </a:xfrm>
        </p:grpSpPr>
        <p:grpSp>
          <p:nvGrpSpPr>
            <p:cNvPr id="19" name="קבוצה 18">
              <a:extLst>
                <a:ext uri="{FF2B5EF4-FFF2-40B4-BE49-F238E27FC236}">
                  <a16:creationId xmlns:a16="http://schemas.microsoft.com/office/drawing/2014/main" id="{DFA3D702-DE8A-4F25-BDF6-300C0B313E40}"/>
                </a:ext>
              </a:extLst>
            </p:cNvPr>
            <p:cNvGrpSpPr/>
            <p:nvPr/>
          </p:nvGrpSpPr>
          <p:grpSpPr>
            <a:xfrm>
              <a:off x="360958" y="1776177"/>
              <a:ext cx="8273053" cy="820484"/>
              <a:chOff x="0" y="2462192"/>
              <a:chExt cx="8273053" cy="820484"/>
            </a:xfrm>
          </p:grpSpPr>
          <p:pic>
            <p:nvPicPr>
              <p:cNvPr id="20" name="Picture 3">
                <a:extLst>
                  <a:ext uri="{FF2B5EF4-FFF2-40B4-BE49-F238E27FC236}">
                    <a16:creationId xmlns:a16="http://schemas.microsoft.com/office/drawing/2014/main" id="{8C4B121E-9757-4A60-96D8-0DC9D06F03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74" b="57196"/>
              <a:stretch/>
            </p:blipFill>
            <p:spPr bwMode="auto">
              <a:xfrm>
                <a:off x="0" y="2594838"/>
                <a:ext cx="7823200" cy="6450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2FEFBD30-A94A-4F14-AE5D-1EDF4405CD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975" t="74777" r="46614"/>
              <a:stretch/>
            </p:blipFill>
            <p:spPr bwMode="auto">
              <a:xfrm>
                <a:off x="6128699" y="2462192"/>
                <a:ext cx="2144354" cy="8204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3">
              <a:extLst>
                <a:ext uri="{FF2B5EF4-FFF2-40B4-BE49-F238E27FC236}">
                  <a16:creationId xmlns:a16="http://schemas.microsoft.com/office/drawing/2014/main" id="{7342BC5F-F639-4A7E-86E9-7E1D1ED3A8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072" t="43775" r="50506" b="36568"/>
            <a:stretch/>
          </p:blipFill>
          <p:spPr bwMode="auto">
            <a:xfrm>
              <a:off x="4272558" y="1914450"/>
              <a:ext cx="2223436" cy="639416"/>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תמונה 27">
            <a:extLst>
              <a:ext uri="{FF2B5EF4-FFF2-40B4-BE49-F238E27FC236}">
                <a16:creationId xmlns:a16="http://schemas.microsoft.com/office/drawing/2014/main" id="{2FCBE63C-0F58-4D08-B5EA-CA1C701B8BFD}"/>
              </a:ext>
            </a:extLst>
          </p:cNvPr>
          <p:cNvPicPr>
            <a:picLocks noChangeAspect="1"/>
          </p:cNvPicPr>
          <p:nvPr/>
        </p:nvPicPr>
        <p:blipFill>
          <a:blip r:embed="rId7"/>
          <a:stretch>
            <a:fillRect/>
          </a:stretch>
        </p:blipFill>
        <p:spPr>
          <a:xfrm>
            <a:off x="5170122" y="3052143"/>
            <a:ext cx="3121230" cy="454128"/>
          </a:xfrm>
          <a:prstGeom prst="rect">
            <a:avLst/>
          </a:prstGeom>
        </p:spPr>
      </p:pic>
      <p:sp>
        <p:nvSpPr>
          <p:cNvPr id="31" name="תיבת טקסט 30">
            <a:extLst>
              <a:ext uri="{FF2B5EF4-FFF2-40B4-BE49-F238E27FC236}">
                <a16:creationId xmlns:a16="http://schemas.microsoft.com/office/drawing/2014/main" id="{D42A7305-5854-454A-A11C-42D732A96D2E}"/>
              </a:ext>
            </a:extLst>
          </p:cNvPr>
          <p:cNvSpPr txBox="1"/>
          <p:nvPr/>
        </p:nvSpPr>
        <p:spPr>
          <a:xfrm>
            <a:off x="633882" y="2793586"/>
            <a:ext cx="1297150" cy="400110"/>
          </a:xfrm>
          <a:prstGeom prst="rect">
            <a:avLst/>
          </a:prstGeom>
          <a:noFill/>
        </p:spPr>
        <p:txBody>
          <a:bodyPr wrap="none" rtlCol="1">
            <a:spAutoFit/>
          </a:bodyPr>
          <a:lstStyle/>
          <a:p>
            <a:pPr algn="ctr"/>
            <a:r>
              <a:rPr lang="en-US" sz="2000" b="1" u="sng" dirty="0">
                <a:solidFill>
                  <a:schemeClr val="tx1"/>
                </a:solidFill>
                <a:latin typeface="Varela Round" panose="00000500000000000000" pitchFamily="2" charset="-79"/>
                <a:cs typeface="Varela Round" panose="00000500000000000000" pitchFamily="2" charset="-79"/>
              </a:rPr>
              <a:t>Adadelta</a:t>
            </a:r>
            <a:endParaRPr lang="he-IL" sz="1600" b="1" u="sng" dirty="0">
              <a:solidFill>
                <a:schemeClr val="tx1"/>
              </a:solidFill>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81988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756FD89C-2D7E-4AB1-A096-37A2B7A4A064}"/>
              </a:ext>
            </a:extLst>
          </p:cNvPr>
          <p:cNvSpPr>
            <a:spLocks noGrp="1"/>
          </p:cNvSpPr>
          <p:nvPr>
            <p:ph type="subTitle" idx="1"/>
          </p:nvPr>
        </p:nvSpPr>
        <p:spPr>
          <a:xfrm>
            <a:off x="3048046" y="900861"/>
            <a:ext cx="3047909" cy="911005"/>
          </a:xfrm>
        </p:spPr>
        <p:txBody>
          <a:bodyPr>
            <a:normAutofit fontScale="92500"/>
          </a:bodyPr>
          <a:lstStyle/>
          <a:p>
            <a:pPr marL="114300" indent="0" algn="ctr">
              <a:lnSpc>
                <a:spcPct val="170000"/>
              </a:lnSpc>
            </a:pPr>
            <a:r>
              <a:rPr lang="en-US" sz="3000" b="1" dirty="0">
                <a:latin typeface="Varela Round" panose="00000500000000000000" pitchFamily="2" charset="-79"/>
                <a:cs typeface="Varela Round" panose="00000500000000000000" pitchFamily="2" charset="-79"/>
              </a:rPr>
              <a:t>Adam</a:t>
            </a:r>
          </a:p>
          <a:p>
            <a:pPr>
              <a:buFont typeface="Arial" panose="020B0604020202020204" pitchFamily="34" charset="0"/>
              <a:buChar char="•"/>
            </a:pPr>
            <a:endParaRPr lang="he-IL" dirty="0">
              <a:latin typeface="Varela Round" panose="00000500000000000000" pitchFamily="2" charset="-79"/>
              <a:cs typeface="Varela Round" panose="00000500000000000000" pitchFamily="2" charset="-79"/>
            </a:endParaRPr>
          </a:p>
        </p:txBody>
      </p:sp>
      <p:pic>
        <p:nvPicPr>
          <p:cNvPr id="4" name="Picture 2">
            <a:extLst>
              <a:ext uri="{FF2B5EF4-FFF2-40B4-BE49-F238E27FC236}">
                <a16:creationId xmlns:a16="http://schemas.microsoft.com/office/drawing/2014/main" id="{96DFC6ED-A2B3-473C-8B87-F242471E8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37" r="25047"/>
          <a:stretch/>
        </p:blipFill>
        <p:spPr bwMode="auto">
          <a:xfrm>
            <a:off x="296138" y="1699429"/>
            <a:ext cx="3623154" cy="15784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4BD0292-2E3F-4896-B957-74AD031887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66" r="21358"/>
          <a:stretch/>
        </p:blipFill>
        <p:spPr bwMode="auto">
          <a:xfrm>
            <a:off x="232445" y="3371547"/>
            <a:ext cx="3826740" cy="14483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קבוצה 10">
            <a:extLst>
              <a:ext uri="{FF2B5EF4-FFF2-40B4-BE49-F238E27FC236}">
                <a16:creationId xmlns:a16="http://schemas.microsoft.com/office/drawing/2014/main" id="{93717E15-BAAA-4FA8-82E8-25C3FA7C6115}"/>
              </a:ext>
            </a:extLst>
          </p:cNvPr>
          <p:cNvGrpSpPr/>
          <p:nvPr/>
        </p:nvGrpSpPr>
        <p:grpSpPr>
          <a:xfrm>
            <a:off x="4866328" y="2264679"/>
            <a:ext cx="3623153" cy="1699209"/>
            <a:chOff x="4866328" y="2264679"/>
            <a:chExt cx="3623153" cy="1699209"/>
          </a:xfrm>
        </p:grpSpPr>
        <p:pic>
          <p:nvPicPr>
            <p:cNvPr id="5" name="Picture 4">
              <a:extLst>
                <a:ext uri="{FF2B5EF4-FFF2-40B4-BE49-F238E27FC236}">
                  <a16:creationId xmlns:a16="http://schemas.microsoft.com/office/drawing/2014/main" id="{E4D713E9-CF07-4E81-94E6-0E035BA35C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877" r="25571"/>
            <a:stretch/>
          </p:blipFill>
          <p:spPr bwMode="auto">
            <a:xfrm>
              <a:off x="4866328" y="2264679"/>
              <a:ext cx="3623153" cy="1699209"/>
            </a:xfrm>
            <a:prstGeom prst="rect">
              <a:avLst/>
            </a:prstGeom>
            <a:noFill/>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FDE1CB09-28CB-4992-80C0-755D2CDE8E3C}"/>
                </a:ext>
              </a:extLst>
            </p:cNvPr>
            <p:cNvPicPr>
              <a:picLocks noChangeAspect="1"/>
            </p:cNvPicPr>
            <p:nvPr/>
          </p:nvPicPr>
          <p:blipFill>
            <a:blip r:embed="rId6"/>
            <a:stretch>
              <a:fillRect/>
            </a:stretch>
          </p:blipFill>
          <p:spPr>
            <a:xfrm>
              <a:off x="6982106" y="3553743"/>
              <a:ext cx="251814" cy="242657"/>
            </a:xfrm>
            <a:prstGeom prst="rect">
              <a:avLst/>
            </a:prstGeom>
          </p:spPr>
        </p:pic>
        <p:pic>
          <p:nvPicPr>
            <p:cNvPr id="10" name="תמונה 9">
              <a:extLst>
                <a:ext uri="{FF2B5EF4-FFF2-40B4-BE49-F238E27FC236}">
                  <a16:creationId xmlns:a16="http://schemas.microsoft.com/office/drawing/2014/main" id="{7C33F777-5086-45AA-A614-B29330BB708A}"/>
                </a:ext>
              </a:extLst>
            </p:cNvPr>
            <p:cNvPicPr>
              <a:picLocks noChangeAspect="1"/>
            </p:cNvPicPr>
            <p:nvPr/>
          </p:nvPicPr>
          <p:blipFill>
            <a:blip r:embed="rId6"/>
            <a:stretch>
              <a:fillRect/>
            </a:stretch>
          </p:blipFill>
          <p:spPr>
            <a:xfrm>
              <a:off x="7172960" y="2666554"/>
              <a:ext cx="251814" cy="242657"/>
            </a:xfrm>
            <a:prstGeom prst="rect">
              <a:avLst/>
            </a:prstGeom>
          </p:spPr>
        </p:pic>
      </p:grpSp>
    </p:spTree>
    <p:extLst>
      <p:ext uri="{BB962C8B-B14F-4D97-AF65-F5344CB8AC3E}">
        <p14:creationId xmlns:p14="http://schemas.microsoft.com/office/powerpoint/2010/main" val="1042257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756FD89C-2D7E-4AB1-A096-37A2B7A4A064}"/>
              </a:ext>
            </a:extLst>
          </p:cNvPr>
          <p:cNvSpPr>
            <a:spLocks noGrp="1"/>
          </p:cNvSpPr>
          <p:nvPr>
            <p:ph type="subTitle" idx="1"/>
          </p:nvPr>
        </p:nvSpPr>
        <p:spPr>
          <a:xfrm>
            <a:off x="3048046" y="1022814"/>
            <a:ext cx="3047909" cy="911005"/>
          </a:xfrm>
        </p:spPr>
        <p:txBody>
          <a:bodyPr>
            <a:normAutofit fontScale="92500"/>
          </a:bodyPr>
          <a:lstStyle/>
          <a:p>
            <a:pPr marL="114300" indent="0" algn="ctr">
              <a:lnSpc>
                <a:spcPct val="170000"/>
              </a:lnSpc>
            </a:pPr>
            <a:r>
              <a:rPr lang="en-US" sz="3000" b="1" dirty="0">
                <a:latin typeface="Varela Round" panose="00000500000000000000" pitchFamily="2" charset="-79"/>
                <a:cs typeface="Varela Round" panose="00000500000000000000" pitchFamily="2" charset="-79"/>
              </a:rPr>
              <a:t>Warm-Up</a:t>
            </a:r>
          </a:p>
          <a:p>
            <a:pPr>
              <a:buFont typeface="Arial" panose="020B0604020202020204" pitchFamily="34" charset="0"/>
              <a:buChar char="•"/>
            </a:pPr>
            <a:endParaRPr lang="he-IL" dirty="0">
              <a:latin typeface="Varela Round" panose="00000500000000000000" pitchFamily="2" charset="-79"/>
              <a:cs typeface="Varela Round" panose="00000500000000000000" pitchFamily="2" charset="-79"/>
            </a:endParaRPr>
          </a:p>
        </p:txBody>
      </p:sp>
      <p:pic>
        <p:nvPicPr>
          <p:cNvPr id="1026" name="Picture 2" descr="optimization - Warmup steps in deep learning - Data Science Stack Exchange">
            <a:extLst>
              <a:ext uri="{FF2B5EF4-FFF2-40B4-BE49-F238E27FC236}">
                <a16:creationId xmlns:a16="http://schemas.microsoft.com/office/drawing/2014/main" id="{14FAB97E-1AB4-4405-A680-6C90DCA12D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119"/>
          <a:stretch/>
        </p:blipFill>
        <p:spPr bwMode="auto">
          <a:xfrm>
            <a:off x="1846008" y="2033791"/>
            <a:ext cx="5739014" cy="22834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6 reasons to warm up before exercise - The Practice at 322">
            <a:extLst>
              <a:ext uri="{FF2B5EF4-FFF2-40B4-BE49-F238E27FC236}">
                <a16:creationId xmlns:a16="http://schemas.microsoft.com/office/drawing/2014/main" id="{DA757708-70C5-425B-B8C0-0A7A5FD95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485" y="3618321"/>
            <a:ext cx="1484872" cy="148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 name="Google Shape;76;p16">
            <a:extLst>
              <a:ext uri="{FF2B5EF4-FFF2-40B4-BE49-F238E27FC236}">
                <a16:creationId xmlns:a16="http://schemas.microsoft.com/office/drawing/2014/main" id="{F73622FF-D94C-48C4-8C00-B8EAC12EFE49}"/>
              </a:ext>
            </a:extLst>
          </p:cNvPr>
          <p:cNvSpPr txBox="1">
            <a:spLocks/>
          </p:cNvSpPr>
          <p:nvPr/>
        </p:nvSpPr>
        <p:spPr>
          <a:xfrm>
            <a:off x="1625788" y="2599022"/>
            <a:ext cx="1910961" cy="87046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0" indent="0" algn="ctr" rtl="1">
              <a:lnSpc>
                <a:spcPct val="150000"/>
              </a:lnSpc>
            </a:pPr>
            <a:r>
              <a:rPr lang="en-US" sz="1600" dirty="0">
                <a:solidFill>
                  <a:schemeClr val="tx1"/>
                </a:solidFill>
                <a:latin typeface="Varela Round"/>
                <a:ea typeface="Varela Round"/>
                <a:cs typeface="Varela Round"/>
                <a:sym typeface="Varela Round"/>
              </a:rPr>
              <a:t>Regular problem</a:t>
            </a:r>
            <a:endParaRPr lang="en-US" sz="1600" dirty="0"/>
          </a:p>
        </p:txBody>
      </p:sp>
      <p:pic>
        <p:nvPicPr>
          <p:cNvPr id="5" name="תמונה 4">
            <a:extLst>
              <a:ext uri="{FF2B5EF4-FFF2-40B4-BE49-F238E27FC236}">
                <a16:creationId xmlns:a16="http://schemas.microsoft.com/office/drawing/2014/main" id="{9F2AD578-57D0-41DC-9B15-2783C41F3D55}"/>
              </a:ext>
            </a:extLst>
          </p:cNvPr>
          <p:cNvPicPr>
            <a:picLocks noChangeAspect="1"/>
          </p:cNvPicPr>
          <p:nvPr/>
        </p:nvPicPr>
        <p:blipFill>
          <a:blip r:embed="rId3"/>
          <a:stretch>
            <a:fillRect/>
          </a:stretch>
        </p:blipFill>
        <p:spPr>
          <a:xfrm>
            <a:off x="5595937" y="1310974"/>
            <a:ext cx="1575329" cy="1277978"/>
          </a:xfrm>
          <a:prstGeom prst="rect">
            <a:avLst/>
          </a:prstGeom>
        </p:spPr>
      </p:pic>
      <p:pic>
        <p:nvPicPr>
          <p:cNvPr id="3074" name="Picture 2" descr="Is that really the problem? - Raven Performance Group">
            <a:extLst>
              <a:ext uri="{FF2B5EF4-FFF2-40B4-BE49-F238E27FC236}">
                <a16:creationId xmlns:a16="http://schemas.microsoft.com/office/drawing/2014/main" id="{819F2819-7364-4880-B598-27B33E14A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235" y="1188924"/>
            <a:ext cx="1380241" cy="138024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מחבר חץ ישר 12">
            <a:extLst>
              <a:ext uri="{FF2B5EF4-FFF2-40B4-BE49-F238E27FC236}">
                <a16:creationId xmlns:a16="http://schemas.microsoft.com/office/drawing/2014/main" id="{7603BE5A-2B44-404F-AC1E-44405F2A4E78}"/>
              </a:ext>
            </a:extLst>
          </p:cNvPr>
          <p:cNvCxnSpPr/>
          <p:nvPr/>
        </p:nvCxnSpPr>
        <p:spPr>
          <a:xfrm>
            <a:off x="3768197" y="2067548"/>
            <a:ext cx="10800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Google Shape;76;p16">
            <a:extLst>
              <a:ext uri="{FF2B5EF4-FFF2-40B4-BE49-F238E27FC236}">
                <a16:creationId xmlns:a16="http://schemas.microsoft.com/office/drawing/2014/main" id="{82E7DD32-3D04-4209-8FD7-2551151C09B0}"/>
              </a:ext>
            </a:extLst>
          </p:cNvPr>
          <p:cNvSpPr txBox="1">
            <a:spLocks/>
          </p:cNvSpPr>
          <p:nvPr/>
        </p:nvSpPr>
        <p:spPr>
          <a:xfrm>
            <a:off x="5136197" y="2599022"/>
            <a:ext cx="2667529" cy="87046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0" indent="0" algn="ctr" rtl="1">
              <a:lnSpc>
                <a:spcPct val="150000"/>
              </a:lnSpc>
            </a:pPr>
            <a:r>
              <a:rPr lang="en-US" sz="1600" dirty="0">
                <a:solidFill>
                  <a:schemeClr val="tx1"/>
                </a:solidFill>
                <a:latin typeface="Varela Round"/>
                <a:ea typeface="Varela Round"/>
                <a:cs typeface="Varela Round"/>
                <a:sym typeface="Varela Round"/>
              </a:rPr>
              <a:t>Optimization  problem</a:t>
            </a:r>
            <a:endParaRPr lang="en-US" sz="1600" dirty="0"/>
          </a:p>
        </p:txBody>
      </p:sp>
      <p:grpSp>
        <p:nvGrpSpPr>
          <p:cNvPr id="14" name="קבוצה 13">
            <a:extLst>
              <a:ext uri="{FF2B5EF4-FFF2-40B4-BE49-F238E27FC236}">
                <a16:creationId xmlns:a16="http://schemas.microsoft.com/office/drawing/2014/main" id="{44979610-FEF1-4B57-9C77-6A1BB5F93AC0}"/>
              </a:ext>
            </a:extLst>
          </p:cNvPr>
          <p:cNvGrpSpPr/>
          <p:nvPr/>
        </p:nvGrpSpPr>
        <p:grpSpPr>
          <a:xfrm>
            <a:off x="516654" y="3444150"/>
            <a:ext cx="5752697" cy="1233883"/>
            <a:chOff x="516654" y="3444150"/>
            <a:chExt cx="5752697" cy="1233883"/>
          </a:xfrm>
        </p:grpSpPr>
        <p:pic>
          <p:nvPicPr>
            <p:cNvPr id="3076" name="Picture 4" descr="INTERNATIONAL: Rare condition leaves cat looking like a dog | The News">
              <a:extLst>
                <a:ext uri="{FF2B5EF4-FFF2-40B4-BE49-F238E27FC236}">
                  <a16:creationId xmlns:a16="http://schemas.microsoft.com/office/drawing/2014/main" id="{15E2A17C-AC9B-440B-AC4A-D7C0F804FA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654" y="3444150"/>
              <a:ext cx="1647297" cy="1233883"/>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76;p16">
              <a:extLst>
                <a:ext uri="{FF2B5EF4-FFF2-40B4-BE49-F238E27FC236}">
                  <a16:creationId xmlns:a16="http://schemas.microsoft.com/office/drawing/2014/main" id="{B7B2FC83-EA9C-4B5D-B2ED-FB48CE812BE9}"/>
                </a:ext>
              </a:extLst>
            </p:cNvPr>
            <p:cNvSpPr txBox="1">
              <a:spLocks/>
            </p:cNvSpPr>
            <p:nvPr/>
          </p:nvSpPr>
          <p:spPr>
            <a:xfrm>
              <a:off x="1991482" y="3807571"/>
              <a:ext cx="1910961" cy="87046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0" indent="0" algn="ctr" rtl="1">
                <a:lnSpc>
                  <a:spcPct val="150000"/>
                </a:lnSpc>
              </a:pPr>
              <a:r>
                <a:rPr lang="en-US" sz="1600" dirty="0">
                  <a:solidFill>
                    <a:schemeClr val="tx1"/>
                  </a:solidFill>
                  <a:latin typeface="Varela Round"/>
                  <a:ea typeface="Varela Round"/>
                  <a:cs typeface="Varela Round"/>
                  <a:sym typeface="Varela Round"/>
                </a:rPr>
                <a:t>Cat or dog?</a:t>
              </a:r>
              <a:endParaRPr lang="en-US" sz="1600" dirty="0"/>
            </a:p>
          </p:txBody>
        </p:sp>
        <p:cxnSp>
          <p:nvCxnSpPr>
            <p:cNvPr id="20" name="מחבר חץ ישר 19">
              <a:extLst>
                <a:ext uri="{FF2B5EF4-FFF2-40B4-BE49-F238E27FC236}">
                  <a16:creationId xmlns:a16="http://schemas.microsoft.com/office/drawing/2014/main" id="{19C16B53-5130-490D-94BA-B1DEDC9A7544}"/>
                </a:ext>
              </a:extLst>
            </p:cNvPr>
            <p:cNvCxnSpPr/>
            <p:nvPr/>
          </p:nvCxnSpPr>
          <p:spPr>
            <a:xfrm>
              <a:off x="3768197" y="4094963"/>
              <a:ext cx="10800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Google Shape;76;p16">
                  <a:extLst>
                    <a:ext uri="{FF2B5EF4-FFF2-40B4-BE49-F238E27FC236}">
                      <a16:creationId xmlns:a16="http://schemas.microsoft.com/office/drawing/2014/main" id="{834C70EF-ECF9-4790-91A0-03FF8B3D23AD}"/>
                    </a:ext>
                  </a:extLst>
                </p:cNvPr>
                <p:cNvSpPr txBox="1">
                  <a:spLocks/>
                </p:cNvSpPr>
                <p:nvPr/>
              </p:nvSpPr>
              <p:spPr>
                <a:xfrm>
                  <a:off x="4213766" y="3581831"/>
                  <a:ext cx="2055585" cy="958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1pPr>
                  <a:lvl2pPr marL="914400" marR="0" lvl="1"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2pPr>
                  <a:lvl3pPr marL="1371600" marR="0" lvl="2"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3pPr>
                  <a:lvl4pPr marL="1828800" marR="0" lvl="3"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4pPr>
                  <a:lvl5pPr marL="2286000" marR="0" lvl="4"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5pPr>
                  <a:lvl6pPr marL="2743200" marR="0" lvl="5"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6pPr>
                  <a:lvl7pPr marL="3200400" marR="0" lvl="6"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7pPr>
                  <a:lvl8pPr marL="3657600" marR="0" lvl="7"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8pPr>
                  <a:lvl9pPr marL="4114800" marR="0" lvl="8" indent="-317500" algn="l" rtl="0">
                    <a:lnSpc>
                      <a:spcPct val="100000"/>
                    </a:lnSpc>
                    <a:spcBef>
                      <a:spcPts val="0"/>
                    </a:spcBef>
                    <a:spcAft>
                      <a:spcPts val="0"/>
                    </a:spcAft>
                    <a:buClr>
                      <a:srgbClr val="212121"/>
                    </a:buClr>
                    <a:buSzPts val="1400"/>
                    <a:buFont typeface="Arial"/>
                    <a:buNone/>
                    <a:defRPr sz="1400" b="0" i="0" u="none" strike="noStrike" cap="none">
                      <a:solidFill>
                        <a:srgbClr val="212121"/>
                      </a:solidFill>
                      <a:latin typeface="Arial"/>
                      <a:ea typeface="Arial"/>
                      <a:cs typeface="Arial"/>
                      <a:sym typeface="Arial"/>
                    </a:defRPr>
                  </a:lvl9pPr>
                </a:lstStyle>
                <a:p>
                  <a:pPr marL="0" indent="0" algn="ctr" rtl="1">
                    <a:lnSpc>
                      <a:spcPct val="150000"/>
                    </a:lnSpc>
                  </a:pPr>
                  <a14:m>
                    <m:oMathPara xmlns:m="http://schemas.openxmlformats.org/officeDocument/2006/math">
                      <m:oMathParaPr>
                        <m:jc m:val="centerGroup"/>
                      </m:oMathParaPr>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a:rPr lang="en-US" sz="1800" i="1" smtClean="0">
                                    <a:latin typeface="Cambria Math" panose="02040503050406030204" pitchFamily="18" charset="0"/>
                                  </a:rPr>
                                  <m:t>𝑎𝑟𝑔</m:t>
                                </m:r>
                                <m:r>
                                  <a:rPr lang="en-US" sz="1800" i="1">
                                    <a:latin typeface="Cambria Math" panose="02040503050406030204" pitchFamily="18" charset="0"/>
                                  </a:rPr>
                                  <m:t>𝑚𝑖𝑛</m:t>
                                </m:r>
                              </m:e>
                              <m:lim>
                                <m:r>
                                  <a:rPr lang="en-US" sz="1800" b="0" i="1" smtClean="0">
                                    <a:latin typeface="Cambria Math" panose="02040503050406030204" pitchFamily="18" charset="0"/>
                                  </a:rPr>
                                  <m:t>𝑤</m:t>
                                </m:r>
                                <m:r>
                                  <a:rPr lang="en-US" sz="1800" b="0" i="1" smtClean="0">
                                    <a:latin typeface="Cambria Math" panose="02040503050406030204" pitchFamily="18" charset="0"/>
                                  </a:rPr>
                                  <m:t>1</m:t>
                                </m:r>
                                <m:r>
                                  <a:rPr lang="en-US" sz="1800" b="0" i="1" smtClean="0">
                                    <a:latin typeface="Cambria Math" panose="02040503050406030204" pitchFamily="18" charset="0"/>
                                  </a:rPr>
                                  <m:t>, </m:t>
                                </m:r>
                                <m:r>
                                  <a:rPr lang="en-US" sz="1800" b="0" i="1" smtClean="0">
                                    <a:latin typeface="Cambria Math" panose="02040503050406030204" pitchFamily="18" charset="0"/>
                                  </a:rPr>
                                  <m:t>𝑤</m:t>
                                </m:r>
                                <m:r>
                                  <a:rPr lang="en-US" sz="1800" b="0" i="1" smtClean="0">
                                    <a:latin typeface="Cambria Math" panose="02040503050406030204" pitchFamily="18" charset="0"/>
                                  </a:rPr>
                                  <m:t>2</m:t>
                                </m:r>
                                <m:r>
                                  <a:rPr lang="en-US" sz="1800" b="0" i="1" smtClean="0">
                                    <a:latin typeface="Cambria Math" panose="02040503050406030204" pitchFamily="18" charset="0"/>
                                  </a:rPr>
                                  <m:t>…</m:t>
                                </m:r>
                              </m:lim>
                            </m:limLow>
                          </m:fName>
                          <m:e>
                            <m:r>
                              <a:rPr lang="en-US" sz="1800" b="0" i="1" smtClean="0">
                                <a:latin typeface="Cambria Math" panose="02040503050406030204" pitchFamily="18" charset="0"/>
                              </a:rPr>
                              <m:t>(</m:t>
                            </m:r>
                            <m:r>
                              <a:rPr lang="en-US" sz="1800" b="0" i="1" smtClean="0">
                                <a:latin typeface="Cambria Math" panose="02040503050406030204" pitchFamily="18" charset="0"/>
                              </a:rPr>
                              <m:t>𝑜𝑢𝑡𝑝𝑢𝑡</m:t>
                            </m:r>
                            <m:r>
                              <a:rPr lang="en-US" sz="1800" b="0" i="1" smtClean="0">
                                <a:latin typeface="Cambria Math" panose="02040503050406030204" pitchFamily="18" charset="0"/>
                              </a:rPr>
                              <m:t> −</m:t>
                            </m:r>
                            <m:r>
                              <a:rPr lang="en-US" sz="1800" b="0" i="1" smtClean="0">
                                <a:latin typeface="Cambria Math" panose="02040503050406030204" pitchFamily="18" charset="0"/>
                              </a:rPr>
                              <m:t>𝑟𝑒𝑎𝑙</m:t>
                            </m:r>
                            <m:r>
                              <a:rPr lang="en-US" sz="1800" b="0" i="1" smtClean="0">
                                <a:latin typeface="Cambria Math" panose="02040503050406030204" pitchFamily="18" charset="0"/>
                              </a:rPr>
                              <m:t>_</m:t>
                            </m:r>
                            <m:r>
                              <a:rPr lang="en-US" sz="1800" b="0" i="1" smtClean="0">
                                <a:latin typeface="Cambria Math" panose="02040503050406030204" pitchFamily="18" charset="0"/>
                              </a:rPr>
                              <m:t>𝑎𝑛𝑠𝑤𝑒𝑟</m:t>
                            </m:r>
                            <m:r>
                              <a:rPr lang="en-US" sz="1800" b="0" i="1" smtClean="0">
                                <a:latin typeface="Cambria Math" panose="02040503050406030204" pitchFamily="18" charset="0"/>
                              </a:rPr>
                              <m:t>)</m:t>
                            </m:r>
                          </m:e>
                        </m:func>
                      </m:oMath>
                    </m:oMathPara>
                  </a14:m>
                  <a:endParaRPr lang="en-US" sz="1800" dirty="0"/>
                </a:p>
              </p:txBody>
            </p:sp>
          </mc:Choice>
          <mc:Fallback xmlns="">
            <p:sp>
              <p:nvSpPr>
                <p:cNvPr id="24" name="Google Shape;76;p16">
                  <a:extLst>
                    <a:ext uri="{FF2B5EF4-FFF2-40B4-BE49-F238E27FC236}">
                      <a16:creationId xmlns:a16="http://schemas.microsoft.com/office/drawing/2014/main" id="{834C70EF-ECF9-4790-91A0-03FF8B3D23AD}"/>
                    </a:ext>
                  </a:extLst>
                </p:cNvPr>
                <p:cNvSpPr txBox="1">
                  <a:spLocks noRot="1" noChangeAspect="1" noMove="1" noResize="1" noEditPoints="1" noAdjustHandles="1" noChangeArrowheads="1" noChangeShapeType="1" noTextEdit="1"/>
                </p:cNvSpPr>
                <p:nvPr/>
              </p:nvSpPr>
              <p:spPr>
                <a:xfrm>
                  <a:off x="4213766" y="3581831"/>
                  <a:ext cx="2055585" cy="958520"/>
                </a:xfrm>
                <a:prstGeom prst="rect">
                  <a:avLst/>
                </a:prstGeom>
                <a:blipFill>
                  <a:blip r:embed="rId6"/>
                  <a:stretch>
                    <a:fillRect r="-106528"/>
                  </a:stretch>
                </a:blipFill>
                <a:ln>
                  <a:noFill/>
                </a:ln>
              </p:spPr>
              <p:txBody>
                <a:bodyPr/>
                <a:lstStyle/>
                <a:p>
                  <a:r>
                    <a:rPr lang="he-IL">
                      <a:noFill/>
                    </a:rPr>
                    <a:t> </a:t>
                  </a:r>
                </a:p>
              </p:txBody>
            </p:sp>
          </mc:Fallback>
        </mc:AlternateContent>
      </p:grpSp>
    </p:spTree>
    <p:extLst>
      <p:ext uri="{BB962C8B-B14F-4D97-AF65-F5344CB8AC3E}">
        <p14:creationId xmlns:p14="http://schemas.microsoft.com/office/powerpoint/2010/main" val="16161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2" name="Google Shape;192;p27"/>
          <p:cNvPicPr preferRelativeResize="0"/>
          <p:nvPr/>
        </p:nvPicPr>
        <p:blipFill>
          <a:blip r:embed="rId3">
            <a:alphaModFix/>
          </a:blip>
          <a:stretch>
            <a:fillRect/>
          </a:stretch>
        </p:blipFill>
        <p:spPr>
          <a:xfrm>
            <a:off x="4748158" y="1233900"/>
            <a:ext cx="3956475" cy="3838375"/>
          </a:xfrm>
          <a:prstGeom prst="rect">
            <a:avLst/>
          </a:prstGeom>
          <a:noFill/>
          <a:ln>
            <a:noFill/>
          </a:ln>
        </p:spPr>
      </p:pic>
      <p:pic>
        <p:nvPicPr>
          <p:cNvPr id="4" name="Google Shape;198;p28">
            <a:extLst>
              <a:ext uri="{FF2B5EF4-FFF2-40B4-BE49-F238E27FC236}">
                <a16:creationId xmlns:a16="http://schemas.microsoft.com/office/drawing/2014/main" id="{23F42089-7DEC-4B77-B0E3-30CD37A10C55}"/>
              </a:ext>
            </a:extLst>
          </p:cNvPr>
          <p:cNvPicPr preferRelativeResize="0"/>
          <p:nvPr/>
        </p:nvPicPr>
        <p:blipFill>
          <a:blip r:embed="rId4">
            <a:alphaModFix/>
          </a:blip>
          <a:stretch>
            <a:fillRect/>
          </a:stretch>
        </p:blipFill>
        <p:spPr>
          <a:xfrm>
            <a:off x="326350" y="1601577"/>
            <a:ext cx="3956475" cy="31039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משנה 2">
            <a:extLst>
              <a:ext uri="{FF2B5EF4-FFF2-40B4-BE49-F238E27FC236}">
                <a16:creationId xmlns:a16="http://schemas.microsoft.com/office/drawing/2014/main" id="{47D0DA27-CCBE-45FD-A0BB-C324C95111F1}"/>
              </a:ext>
            </a:extLst>
          </p:cNvPr>
          <p:cNvSpPr txBox="1">
            <a:spLocks/>
          </p:cNvSpPr>
          <p:nvPr/>
        </p:nvSpPr>
        <p:spPr>
          <a:xfrm>
            <a:off x="2014911" y="948987"/>
            <a:ext cx="5114178" cy="8882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rgbClr val="212121"/>
              </a:buClr>
              <a:buSzPts val="1600"/>
              <a:buFont typeface="Arial"/>
              <a:buChar char="●"/>
              <a:defRPr sz="1600" b="0" i="0" u="none" strike="noStrike" cap="none">
                <a:solidFill>
                  <a:srgbClr val="212121"/>
                </a:solidFill>
                <a:latin typeface="Arial"/>
                <a:ea typeface="Arial"/>
                <a:cs typeface="Arial"/>
                <a:sym typeface="Arial"/>
              </a:defRPr>
            </a:lvl1pPr>
            <a:lvl2pPr marL="914400" marR="0" lvl="1"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2pPr>
            <a:lvl3pPr marL="1371600" marR="0" lvl="2"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3pPr>
            <a:lvl4pPr marL="1828800" marR="0" lvl="3"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4pPr>
            <a:lvl5pPr marL="2286000" marR="0" lvl="4"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5pPr>
            <a:lvl6pPr marL="2743200" marR="0" lvl="5"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6pPr>
            <a:lvl7pPr marL="3200400" marR="0" lvl="6"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7pPr>
            <a:lvl8pPr marL="3657600" marR="0" lvl="7"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8pPr>
            <a:lvl9pPr marL="4114800" marR="0" lvl="8"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9pPr>
          </a:lstStyle>
          <a:p>
            <a:pPr marL="114300" indent="0" algn="ctr">
              <a:lnSpc>
                <a:spcPct val="170000"/>
              </a:lnSpc>
              <a:buNone/>
            </a:pPr>
            <a:r>
              <a:rPr lang="en-US" sz="2800" b="1" dirty="0">
                <a:latin typeface="Varela Round" panose="00000500000000000000" pitchFamily="2" charset="-79"/>
                <a:cs typeface="Varela Round" panose="00000500000000000000" pitchFamily="2" charset="-79"/>
              </a:rPr>
              <a:t>When to use each one? </a:t>
            </a:r>
          </a:p>
        </p:txBody>
      </p:sp>
      <p:graphicFrame>
        <p:nvGraphicFramePr>
          <p:cNvPr id="3" name="טבלה 5">
            <a:extLst>
              <a:ext uri="{FF2B5EF4-FFF2-40B4-BE49-F238E27FC236}">
                <a16:creationId xmlns:a16="http://schemas.microsoft.com/office/drawing/2014/main" id="{B12E6EBE-CA56-433E-9626-D125315C6C0F}"/>
              </a:ext>
            </a:extLst>
          </p:cNvPr>
          <p:cNvGraphicFramePr>
            <a:graphicFrameLocks noGrp="1"/>
          </p:cNvGraphicFramePr>
          <p:nvPr>
            <p:extLst>
              <p:ext uri="{D42A27DB-BD31-4B8C-83A1-F6EECF244321}">
                <p14:modId xmlns:p14="http://schemas.microsoft.com/office/powerpoint/2010/main" val="22101432"/>
              </p:ext>
            </p:extLst>
          </p:nvPr>
        </p:nvGraphicFramePr>
        <p:xfrm>
          <a:off x="1524000" y="2166577"/>
          <a:ext cx="6096000" cy="1991360"/>
        </p:xfrm>
        <a:graphic>
          <a:graphicData uri="http://schemas.openxmlformats.org/drawingml/2006/table">
            <a:tbl>
              <a:tblPr rtl="1" firstRow="1" bandRow="1">
                <a:tableStyleId>{BDBED569-4797-4DF1-A0F4-6AAB3CD982D8}</a:tableStyleId>
              </a:tblPr>
              <a:tblGrid>
                <a:gridCol w="3048000">
                  <a:extLst>
                    <a:ext uri="{9D8B030D-6E8A-4147-A177-3AD203B41FA5}">
                      <a16:colId xmlns:a16="http://schemas.microsoft.com/office/drawing/2014/main" val="1228270360"/>
                    </a:ext>
                  </a:extLst>
                </a:gridCol>
                <a:gridCol w="3048000">
                  <a:extLst>
                    <a:ext uri="{9D8B030D-6E8A-4147-A177-3AD203B41FA5}">
                      <a16:colId xmlns:a16="http://schemas.microsoft.com/office/drawing/2014/main" val="454972843"/>
                    </a:ext>
                  </a:extLst>
                </a:gridCol>
              </a:tblGrid>
              <a:tr h="370840">
                <a:tc>
                  <a:txBody>
                    <a:bodyPr/>
                    <a:lstStyle/>
                    <a:p>
                      <a:pPr lvl="1" algn="ctr" rtl="1"/>
                      <a:r>
                        <a:rPr lang="en-US" b="1" dirty="0">
                          <a:latin typeface="Varela Round" panose="00000500000000000000" pitchFamily="2" charset="-79"/>
                          <a:cs typeface="Varela Round" panose="00000500000000000000" pitchFamily="2" charset="-79"/>
                        </a:rPr>
                        <a:t>Mini batch / stochastic GD</a:t>
                      </a:r>
                      <a:endParaRPr lang="he-IL" b="1" dirty="0">
                        <a:latin typeface="Varela Round" panose="00000500000000000000" pitchFamily="2" charset="-79"/>
                        <a:cs typeface="Varela Round" panose="00000500000000000000" pitchFamily="2" charset="-79"/>
                      </a:endParaRPr>
                    </a:p>
                  </a:txBody>
                  <a:tcPr anchor="ctr"/>
                </a:tc>
                <a:tc>
                  <a:txBody>
                    <a:bodyPr/>
                    <a:lstStyle/>
                    <a:p>
                      <a:pPr lvl="1" algn="ctr" rtl="1"/>
                      <a:r>
                        <a:rPr lang="he-IL" b="1" dirty="0">
                          <a:latin typeface="Varela Round" panose="00000500000000000000" pitchFamily="2" charset="-79"/>
                          <a:cs typeface="Varela Round" panose="00000500000000000000" pitchFamily="2" charset="-79"/>
                        </a:rPr>
                        <a:t>כשהרשת קטנה או דלילה</a:t>
                      </a:r>
                    </a:p>
                  </a:txBody>
                  <a:tcPr anchor="ctr"/>
                </a:tc>
                <a:extLst>
                  <a:ext uri="{0D108BD9-81ED-4DB2-BD59-A6C34878D82A}">
                    <a16:rowId xmlns:a16="http://schemas.microsoft.com/office/drawing/2014/main" val="1240505912"/>
                  </a:ext>
                </a:extLst>
              </a:tr>
              <a:tr h="370840">
                <a:tc>
                  <a:txBody>
                    <a:bodyPr/>
                    <a:lstStyle/>
                    <a:p>
                      <a:pPr lvl="1" algn="ctr" rtl="1"/>
                      <a:r>
                        <a:rPr lang="en-US" b="1" dirty="0">
                          <a:latin typeface="Varela Round" panose="00000500000000000000" pitchFamily="2" charset="-79"/>
                          <a:cs typeface="Varela Round" panose="00000500000000000000" pitchFamily="2" charset="-79"/>
                        </a:rPr>
                        <a:t>Batch GD/ SGD with momentum </a:t>
                      </a:r>
                      <a:endParaRPr lang="he-IL" b="1" dirty="0">
                        <a:latin typeface="Varela Round" panose="00000500000000000000" pitchFamily="2" charset="-79"/>
                        <a:cs typeface="Varela Round" panose="00000500000000000000" pitchFamily="2" charset="-79"/>
                      </a:endParaRPr>
                    </a:p>
                  </a:txBody>
                  <a:tcPr anchor="ctr"/>
                </a:tc>
                <a:tc>
                  <a:txBody>
                    <a:bodyPr/>
                    <a:lstStyle/>
                    <a:p>
                      <a:pPr lvl="1" algn="ctr" rtl="1"/>
                      <a:r>
                        <a:rPr lang="he-IL" b="1" dirty="0">
                          <a:latin typeface="Varela Round" panose="00000500000000000000" pitchFamily="2" charset="-79"/>
                          <a:cs typeface="Varela Round" panose="00000500000000000000" pitchFamily="2" charset="-79"/>
                        </a:rPr>
                        <a:t>עובד טוב ברוב המקרים אבל מאט לקראת ההתכנסות</a:t>
                      </a:r>
                    </a:p>
                  </a:txBody>
                  <a:tcPr anchor="ctr"/>
                </a:tc>
                <a:extLst>
                  <a:ext uri="{0D108BD9-81ED-4DB2-BD59-A6C34878D82A}">
                    <a16:rowId xmlns:a16="http://schemas.microsoft.com/office/drawing/2014/main" val="3191864658"/>
                  </a:ext>
                </a:extLst>
              </a:tr>
              <a:tr h="370840">
                <a:tc>
                  <a:txBody>
                    <a:bodyPr/>
                    <a:lstStyle/>
                    <a:p>
                      <a:pPr lvl="1" algn="ctr" rtl="1"/>
                      <a:r>
                        <a:rPr lang="en-US" b="1" dirty="0">
                          <a:latin typeface="Varela Round" panose="00000500000000000000" pitchFamily="2" charset="-79"/>
                          <a:cs typeface="Varela Round" panose="00000500000000000000" pitchFamily="2" charset="-79"/>
                        </a:rPr>
                        <a:t>Adagrad, Adadelta, Rmsprop</a:t>
                      </a:r>
                      <a:endParaRPr lang="he-IL" b="1" dirty="0">
                        <a:latin typeface="Varela Round" panose="00000500000000000000" pitchFamily="2" charset="-79"/>
                        <a:cs typeface="Varela Round" panose="00000500000000000000" pitchFamily="2" charset="-79"/>
                      </a:endParaRPr>
                    </a:p>
                  </a:txBody>
                  <a:tcPr anchor="ctr"/>
                </a:tc>
                <a:tc>
                  <a:txBody>
                    <a:bodyPr/>
                    <a:lstStyle/>
                    <a:p>
                      <a:pPr lvl="1" algn="ctr" rtl="1"/>
                      <a:r>
                        <a:rPr lang="he-IL" b="1" dirty="0">
                          <a:latin typeface="Varela Round" panose="00000500000000000000" pitchFamily="2" charset="-79"/>
                          <a:cs typeface="Varela Round" panose="00000500000000000000" pitchFamily="2" charset="-79"/>
                        </a:rPr>
                        <a:t>כשהדאטה דליל</a:t>
                      </a:r>
                    </a:p>
                  </a:txBody>
                  <a:tcPr anchor="ctr"/>
                </a:tc>
                <a:extLst>
                  <a:ext uri="{0D108BD9-81ED-4DB2-BD59-A6C34878D82A}">
                    <a16:rowId xmlns:a16="http://schemas.microsoft.com/office/drawing/2014/main" val="3599864616"/>
                  </a:ext>
                </a:extLst>
              </a:tr>
              <a:tr h="370840">
                <a:tc>
                  <a:txBody>
                    <a:bodyPr/>
                    <a:lstStyle/>
                    <a:p>
                      <a:pPr lvl="1" algn="ctr" rtl="1"/>
                      <a:r>
                        <a:rPr lang="en-US" b="1" dirty="0">
                          <a:latin typeface="Varela Round" panose="00000500000000000000" pitchFamily="2" charset="-79"/>
                          <a:cs typeface="Varela Round" panose="00000500000000000000" pitchFamily="2" charset="-79"/>
                        </a:rPr>
                        <a:t>Adam</a:t>
                      </a:r>
                      <a:endParaRPr lang="he-IL" b="1" dirty="0">
                        <a:latin typeface="Varela Round" panose="00000500000000000000" pitchFamily="2" charset="-79"/>
                        <a:cs typeface="Varela Round" panose="00000500000000000000" pitchFamily="2" charset="-79"/>
                      </a:endParaRPr>
                    </a:p>
                  </a:txBody>
                  <a:tcPr anchor="ctr"/>
                </a:tc>
                <a:tc>
                  <a:txBody>
                    <a:bodyPr/>
                    <a:lstStyle/>
                    <a:p>
                      <a:pPr lvl="1" algn="ctr" rtl="1"/>
                      <a:r>
                        <a:rPr lang="he-IL" b="1" dirty="0">
                          <a:latin typeface="Varela Round" panose="00000500000000000000" pitchFamily="2" charset="-79"/>
                          <a:cs typeface="Varela Round" panose="00000500000000000000" pitchFamily="2" charset="-79"/>
                        </a:rPr>
                        <a:t>כשאנחנו רוצים זמן ריצה כמה שיותר מהיר (עדיפות לזמן ריצה מהיר) – תלוי משטח </a:t>
                      </a:r>
                    </a:p>
                  </a:txBody>
                  <a:tcPr anchor="ctr"/>
                </a:tc>
                <a:extLst>
                  <a:ext uri="{0D108BD9-81ED-4DB2-BD59-A6C34878D82A}">
                    <a16:rowId xmlns:a16="http://schemas.microsoft.com/office/drawing/2014/main" val="2849317181"/>
                  </a:ext>
                </a:extLst>
              </a:tr>
            </a:tbl>
          </a:graphicData>
        </a:graphic>
      </p:graphicFrame>
    </p:spTree>
    <p:extLst>
      <p:ext uri="{BB962C8B-B14F-4D97-AF65-F5344CB8AC3E}">
        <p14:creationId xmlns:p14="http://schemas.microsoft.com/office/powerpoint/2010/main" val="202721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753236" y="2062200"/>
            <a:ext cx="5379900" cy="1019100"/>
          </a:xfrm>
        </p:spPr>
        <p:txBody>
          <a:bodyPr>
            <a:normAutofit/>
          </a:bodyPr>
          <a:lstStyle/>
          <a:p>
            <a:pPr algn="ctr"/>
            <a:r>
              <a:rPr lang="en-US" sz="4800" dirty="0">
                <a:latin typeface="Varela Round" panose="020B0604020202020204" charset="-79"/>
                <a:cs typeface="Varela Round" panose="020B0604020202020204" charset="-79"/>
              </a:rPr>
              <a:t>Papers</a:t>
            </a:r>
            <a:endParaRPr lang="he-IL" sz="4800" dirty="0">
              <a:latin typeface="Varela Round" panose="020B0604020202020204" charset="-79"/>
              <a:cs typeface="Varela Round" panose="020B0604020202020204" charset="-79"/>
            </a:endParaRPr>
          </a:p>
        </p:txBody>
      </p:sp>
      <p:pic>
        <p:nvPicPr>
          <p:cNvPr id="1026" name="Picture 2" descr="Marketing Gifs - Zellus Digital Market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2241549"/>
            <a:ext cx="2772834" cy="277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948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355095" y="1284092"/>
            <a:ext cx="8433810" cy="1019100"/>
          </a:xfrm>
        </p:spPr>
        <p:txBody>
          <a:bodyPr>
            <a:normAutofit/>
          </a:bodyPr>
          <a:lstStyle/>
          <a:p>
            <a:pPr algn="ctr"/>
            <a:r>
              <a:rPr lang="en-US" sz="3600" dirty="0">
                <a:latin typeface="Varela Round" panose="020B0604020202020204" charset="-79"/>
                <a:cs typeface="Varela Round" panose="020B0604020202020204" charset="-79"/>
              </a:rPr>
              <a:t>SGD</a:t>
            </a:r>
            <a:endParaRPr lang="he-IL" sz="36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355095" y="2407717"/>
            <a:ext cx="8433810" cy="2248950"/>
          </a:xfrm>
        </p:spPr>
        <p:txBody>
          <a:bodyPr>
            <a:normAutofit/>
          </a:bodyPr>
          <a:lstStyle/>
          <a:p>
            <a:pPr marL="127000" indent="0" algn="ctr" rtl="1">
              <a:lnSpc>
                <a:spcPct val="150000"/>
              </a:lnSpc>
              <a:buNone/>
            </a:pPr>
            <a:r>
              <a:rPr lang="he-IL" b="1" dirty="0">
                <a:latin typeface="Varela Round" panose="020B0604020202020204" charset="-79"/>
                <a:cs typeface="Varela Round" panose="020B0604020202020204" charset="-79"/>
              </a:rPr>
              <a:t>מעדכן</a:t>
            </a:r>
            <a:r>
              <a:rPr lang="he-IL" dirty="0">
                <a:latin typeface="Varela Round" panose="020B0604020202020204" charset="-79"/>
                <a:cs typeface="Varela Round" panose="020B0604020202020204" charset="-79"/>
              </a:rPr>
              <a:t> באופן איטרטיבי את </a:t>
            </a:r>
            <a:r>
              <a:rPr lang="he-IL" b="1" dirty="0">
                <a:latin typeface="Varela Round" panose="020B0604020202020204" charset="-79"/>
                <a:cs typeface="Varela Round" panose="020B0604020202020204" charset="-79"/>
              </a:rPr>
              <a:t>המשקלים</a:t>
            </a:r>
            <a:r>
              <a:rPr lang="he-IL" dirty="0">
                <a:latin typeface="Varela Round" panose="020B0604020202020204" charset="-79"/>
                <a:cs typeface="Varela Round" panose="020B0604020202020204" charset="-79"/>
              </a:rPr>
              <a:t> במודל על ידי הזזתם </a:t>
            </a:r>
            <a:r>
              <a:rPr lang="en-US" dirty="0">
                <a:latin typeface="Varela Round" panose="020B0604020202020204" charset="-79"/>
                <a:cs typeface="Varela Round" panose="020B0604020202020204" charset="-79"/>
              </a:rPr>
              <a:t/>
            </a:r>
            <a:br>
              <a:rPr lang="en-US" dirty="0">
                <a:latin typeface="Varela Round" panose="020B0604020202020204" charset="-79"/>
                <a:cs typeface="Varela Round" panose="020B0604020202020204" charset="-79"/>
              </a:rPr>
            </a:br>
            <a:r>
              <a:rPr lang="he-IL" dirty="0">
                <a:latin typeface="Varela Round" panose="020B0604020202020204" charset="-79"/>
                <a:cs typeface="Varela Round" panose="020B0604020202020204" charset="-79"/>
              </a:rPr>
              <a:t>בכיוון השיפוע השלילי (</a:t>
            </a:r>
            <a:r>
              <a:rPr lang="en-US" dirty="0">
                <a:latin typeface="Varela Round" panose="020B0604020202020204" charset="-79"/>
                <a:cs typeface="Varela Round" panose="020B0604020202020204" charset="-79"/>
              </a:rPr>
              <a:t>Gradient</a:t>
            </a:r>
            <a:r>
              <a:rPr lang="he-IL" dirty="0">
                <a:latin typeface="Varela Round" panose="020B0604020202020204" charset="-79"/>
                <a:cs typeface="Varela Round" panose="020B0604020202020204" charset="-79"/>
              </a:rPr>
              <a:t>), בכל </a:t>
            </a:r>
            <a:r>
              <a:rPr lang="en-US" dirty="0">
                <a:latin typeface="Varela Round" panose="020B0604020202020204" charset="-79"/>
                <a:cs typeface="Varela Round" panose="020B0604020202020204" charset="-79"/>
              </a:rPr>
              <a:t>mini batch</a:t>
            </a:r>
            <a:r>
              <a:rPr lang="he-IL" dirty="0">
                <a:latin typeface="Varela Round" panose="020B0604020202020204" charset="-79"/>
                <a:cs typeface="Varela Round" panose="020B0604020202020204" charset="-79"/>
              </a:rPr>
              <a:t>, </a:t>
            </a:r>
            <a:r>
              <a:rPr lang="he-IL" b="1" dirty="0">
                <a:latin typeface="Varela Round" panose="020B0604020202020204" charset="-79"/>
                <a:cs typeface="Varela Round" panose="020B0604020202020204" charset="-79"/>
              </a:rPr>
              <a:t>לפי</a:t>
            </a:r>
            <a:r>
              <a:rPr lang="he-IL" dirty="0">
                <a:latin typeface="Varela Round" panose="020B0604020202020204" charset="-79"/>
                <a:cs typeface="Varela Round" panose="020B0604020202020204" charset="-79"/>
              </a:rPr>
              <a:t> </a:t>
            </a:r>
            <a:r>
              <a:rPr lang="he-IL" b="1" dirty="0">
                <a:latin typeface="Varela Round" panose="020B0604020202020204" charset="-79"/>
                <a:cs typeface="Varela Round" panose="020B0604020202020204" charset="-79"/>
              </a:rPr>
              <a:t>אורך הצעד</a:t>
            </a:r>
            <a:r>
              <a:rPr lang="he-IL" dirty="0">
                <a:latin typeface="Varela Round" panose="020B0604020202020204" charset="-79"/>
                <a:cs typeface="Varela Round" panose="020B0604020202020204" charset="-79"/>
              </a:rPr>
              <a:t> (</a:t>
            </a:r>
            <a:r>
              <a:rPr lang="en-US" dirty="0">
                <a:latin typeface="Varela Round" panose="020B0604020202020204" charset="-79"/>
                <a:cs typeface="Varela Round" panose="020B0604020202020204" charset="-79"/>
              </a:rPr>
              <a:t>Learning rate</a:t>
            </a:r>
            <a:r>
              <a:rPr lang="he-IL" dirty="0">
                <a:latin typeface="Varela Round" panose="020B0604020202020204" charset="-79"/>
                <a:cs typeface="Varela Round" panose="020B0604020202020204" charset="-79"/>
              </a:rPr>
              <a:t>).  </a:t>
            </a:r>
          </a:p>
          <a:p>
            <a:pPr marL="127000" indent="0" algn="ctr" rtl="1">
              <a:lnSpc>
                <a:spcPct val="150000"/>
              </a:lnSpc>
              <a:buNone/>
            </a:pPr>
            <a:endParaRPr lang="he-IL" dirty="0">
              <a:latin typeface="Varela Round" panose="020B0604020202020204" charset="-79"/>
              <a:cs typeface="Varela Round" panose="020B0604020202020204" charset="-79"/>
            </a:endParaRPr>
          </a:p>
          <a:p>
            <a:pPr marL="127000" indent="0" algn="ctr" rtl="1">
              <a:lnSpc>
                <a:spcPct val="150000"/>
              </a:lnSpc>
              <a:buNone/>
            </a:pPr>
            <a:r>
              <a:rPr lang="en-US" sz="2400" b="1" dirty="0" smtClean="0">
                <a:latin typeface="Varela Round" panose="020B0604020202020204" charset="-79"/>
                <a:cs typeface="Varela Round" panose="020B0604020202020204" charset="-79"/>
              </a:rPr>
              <a:t>Problem</a:t>
            </a:r>
            <a:endParaRPr lang="he-IL" b="1" dirty="0" smtClean="0">
              <a:latin typeface="Varela Round" panose="020B0604020202020204" charset="-79"/>
              <a:cs typeface="Varela Round" panose="020B0604020202020204" charset="-79"/>
            </a:endParaRPr>
          </a:p>
          <a:p>
            <a:pPr marL="127000" indent="0" algn="ctr" rtl="1">
              <a:lnSpc>
                <a:spcPct val="150000"/>
              </a:lnSpc>
              <a:buNone/>
            </a:pPr>
            <a:r>
              <a:rPr lang="he-IL" dirty="0" smtClean="0">
                <a:solidFill>
                  <a:schemeClr val="tx1"/>
                </a:solidFill>
                <a:latin typeface="Varela Round" panose="020B0604020202020204" charset="-79"/>
                <a:cs typeface="Varela Round" panose="020B0604020202020204" charset="-79"/>
              </a:rPr>
              <a:t>זמן התכנסות גבוהה מאוד ברוב המקרים.</a:t>
            </a:r>
          </a:p>
          <a:p>
            <a:pPr marL="127000" indent="0" algn="ctr" rtl="1">
              <a:lnSpc>
                <a:spcPct val="150000"/>
              </a:lnSpc>
              <a:buNone/>
            </a:pPr>
            <a:endParaRPr lang="he-IL" dirty="0">
              <a:latin typeface="Varela Round" panose="020B0604020202020204" charset="-79"/>
              <a:cs typeface="Varela Round" panose="020B0604020202020204" charset="-79"/>
            </a:endParaRPr>
          </a:p>
          <a:p>
            <a:pPr marL="127000" indent="0" algn="ctr" rtl="1">
              <a:lnSpc>
                <a:spcPct val="150000"/>
              </a:lnSpc>
              <a:buNone/>
            </a:pPr>
            <a:endParaRPr lang="he-IL"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179529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355095" y="1337733"/>
            <a:ext cx="8433810" cy="906192"/>
          </a:xfrm>
        </p:spPr>
        <p:txBody>
          <a:bodyPr>
            <a:normAutofit/>
          </a:bodyPr>
          <a:lstStyle/>
          <a:p>
            <a:pPr algn="ctr"/>
            <a:r>
              <a:rPr lang="en-US" sz="3600" dirty="0">
                <a:latin typeface="Varela Round" panose="020B0604020202020204" charset="-79"/>
                <a:cs typeface="Varela Round" panose="020B0604020202020204" charset="-79"/>
              </a:rPr>
              <a:t>ADAM</a:t>
            </a:r>
            <a:endParaRPr lang="he-IL" sz="36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355095" y="2243925"/>
            <a:ext cx="8433810" cy="2751408"/>
          </a:xfrm>
        </p:spPr>
        <p:txBody>
          <a:bodyPr>
            <a:normAutofit fontScale="92500" lnSpcReduction="10000"/>
          </a:bodyPr>
          <a:lstStyle/>
          <a:p>
            <a:pPr marL="127000" indent="0" algn="ctr" rtl="1">
              <a:lnSpc>
                <a:spcPct val="150000"/>
              </a:lnSpc>
              <a:buNone/>
            </a:pPr>
            <a:r>
              <a:rPr lang="he-IL" sz="1700" dirty="0">
                <a:latin typeface="Varela Round" panose="020B0604020202020204" charset="-79"/>
                <a:cs typeface="Varela Round" panose="020B0604020202020204" charset="-79"/>
              </a:rPr>
              <a:t>אלגוריתם אדפטיבי שמעדכן באופן אוטומטי את ה-</a:t>
            </a:r>
            <a:r>
              <a:rPr lang="en-US" sz="1700" dirty="0">
                <a:latin typeface="Varela Round" panose="020B0604020202020204" charset="-79"/>
                <a:cs typeface="Varela Round" panose="020B0604020202020204" charset="-79"/>
              </a:rPr>
              <a:t>Learning rate</a:t>
            </a:r>
            <a:r>
              <a:rPr lang="he-IL" sz="1700" dirty="0">
                <a:latin typeface="Varela Round" panose="020B0604020202020204" charset="-79"/>
                <a:cs typeface="Varela Round" panose="020B0604020202020204" charset="-79"/>
              </a:rPr>
              <a:t>, </a:t>
            </a:r>
            <a:r>
              <a:rPr lang="en-US" sz="1700" dirty="0">
                <a:latin typeface="Varela Round" panose="020B0604020202020204" charset="-79"/>
                <a:cs typeface="Varela Round" panose="020B0604020202020204" charset="-79"/>
              </a:rPr>
              <a:t/>
            </a:r>
            <a:br>
              <a:rPr lang="en-US" sz="1700" dirty="0">
                <a:latin typeface="Varela Round" panose="020B0604020202020204" charset="-79"/>
                <a:cs typeface="Varela Round" panose="020B0604020202020204" charset="-79"/>
              </a:rPr>
            </a:br>
            <a:r>
              <a:rPr lang="he-IL" sz="1700" dirty="0">
                <a:latin typeface="Varela Round" panose="020B0604020202020204" charset="-79"/>
                <a:cs typeface="Varela Round" panose="020B0604020202020204" charset="-79"/>
              </a:rPr>
              <a:t>אחת השיטות המבוססות על מנגנון השיפור של </a:t>
            </a:r>
            <a:r>
              <a:rPr lang="en-US" sz="1700" dirty="0">
                <a:latin typeface="Varela Round" panose="020B0604020202020204" charset="-79"/>
                <a:cs typeface="Varela Round" panose="020B0604020202020204" charset="-79"/>
              </a:rPr>
              <a:t>SGD</a:t>
            </a:r>
            <a:r>
              <a:rPr lang="he-IL" sz="1700" dirty="0">
                <a:latin typeface="Varela Round" panose="020B0604020202020204" charset="-79"/>
                <a:cs typeface="Varela Round" panose="020B0604020202020204" charset="-79"/>
              </a:rPr>
              <a:t>.</a:t>
            </a:r>
          </a:p>
          <a:p>
            <a:pPr marL="127000" indent="0" algn="ctr" rtl="1">
              <a:lnSpc>
                <a:spcPct val="150000"/>
              </a:lnSpc>
              <a:buNone/>
            </a:pPr>
            <a:endParaRPr lang="he-IL" sz="2100" dirty="0">
              <a:latin typeface="Varela Round" panose="020B0604020202020204" charset="-79"/>
              <a:cs typeface="Varela Round" panose="020B0604020202020204" charset="-79"/>
            </a:endParaRPr>
          </a:p>
          <a:p>
            <a:pPr marL="127000" indent="0" algn="ctr" rtl="1">
              <a:lnSpc>
                <a:spcPct val="160000"/>
              </a:lnSpc>
              <a:buNone/>
            </a:pPr>
            <a:r>
              <a:rPr lang="en-US" sz="2800" b="1" dirty="0">
                <a:latin typeface="Varela Round" panose="020B0604020202020204" charset="-79"/>
                <a:cs typeface="Varela Round" panose="020B0604020202020204" charset="-79"/>
              </a:rPr>
              <a:t>When did ADAM fail</a:t>
            </a:r>
            <a:r>
              <a:rPr lang="en-US" sz="2800" b="1" dirty="0" smtClean="0">
                <a:latin typeface="Varela Round" panose="020B0604020202020204" charset="-79"/>
                <a:cs typeface="Varela Round" panose="020B0604020202020204" charset="-79"/>
              </a:rPr>
              <a:t>?</a:t>
            </a:r>
            <a:endParaRPr lang="he-IL" sz="1900" dirty="0">
              <a:latin typeface="Varela Round" panose="020B0604020202020204" charset="-79"/>
              <a:cs typeface="Varela Round" panose="020B0604020202020204" charset="-79"/>
            </a:endParaRPr>
          </a:p>
          <a:p>
            <a:pPr marL="1384300" lvl="2" indent="-342900" algn="r" rtl="1">
              <a:lnSpc>
                <a:spcPct val="160000"/>
              </a:lnSpc>
              <a:buFont typeface="+mj-lt"/>
              <a:buAutoNum type="arabicPeriod"/>
            </a:pPr>
            <a:r>
              <a:rPr lang="he-IL" sz="1700" dirty="0" smtClean="0">
                <a:latin typeface="Varela Round" panose="020B0604020202020204" charset="-79"/>
                <a:cs typeface="Varela Round" panose="020B0604020202020204" charset="-79"/>
              </a:rPr>
              <a:t>המשטח הגיאומטרי לא </a:t>
            </a:r>
            <a:r>
              <a:rPr lang="he-IL" sz="1700" dirty="0">
                <a:latin typeface="Varela Round" panose="020B0604020202020204" charset="-79"/>
                <a:cs typeface="Varela Round" panose="020B0604020202020204" charset="-79"/>
              </a:rPr>
              <a:t>יציב</a:t>
            </a:r>
          </a:p>
          <a:p>
            <a:pPr marL="1384300" lvl="2" indent="-342900" algn="r" rtl="1">
              <a:lnSpc>
                <a:spcPct val="160000"/>
              </a:lnSpc>
              <a:buFont typeface="+mj-lt"/>
              <a:buAutoNum type="arabicPeriod"/>
            </a:pPr>
            <a:r>
              <a:rPr lang="he-IL" sz="1700" dirty="0">
                <a:latin typeface="Varela Round" panose="020B0604020202020204" charset="-79"/>
                <a:cs typeface="Varela Round" panose="020B0604020202020204" charset="-79"/>
              </a:rPr>
              <a:t>ה-</a:t>
            </a:r>
            <a:r>
              <a:rPr lang="en-US" sz="1700" dirty="0">
                <a:latin typeface="Varela Round" panose="020B0604020202020204" charset="-79"/>
                <a:cs typeface="Varela Round" panose="020B0604020202020204" charset="-79"/>
              </a:rPr>
              <a:t>Learning rate</a:t>
            </a:r>
            <a:r>
              <a:rPr lang="he-IL" sz="1700" dirty="0">
                <a:latin typeface="Varela Round" panose="020B0604020202020204" charset="-79"/>
                <a:cs typeface="Varela Round" panose="020B0604020202020204" charset="-79"/>
              </a:rPr>
              <a:t> גדול בצורה לא פרופורציונלית</a:t>
            </a:r>
          </a:p>
          <a:p>
            <a:pPr marL="127000" indent="0" algn="ctr" rtl="1">
              <a:lnSpc>
                <a:spcPct val="150000"/>
              </a:lnSpc>
              <a:buNone/>
            </a:pPr>
            <a:endParaRPr lang="he-IL" dirty="0">
              <a:latin typeface="Varela Round" panose="020B0604020202020204" charset="-79"/>
              <a:cs typeface="Varela Round" panose="020B0604020202020204" charset="-79"/>
            </a:endParaRPr>
          </a:p>
          <a:p>
            <a:pPr marL="127000" indent="0" algn="ctr" rtl="1">
              <a:lnSpc>
                <a:spcPct val="150000"/>
              </a:lnSpc>
              <a:buNone/>
            </a:pPr>
            <a:endParaRPr lang="he-IL"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264940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721665" y="1823474"/>
            <a:ext cx="7666804" cy="1286933"/>
          </a:xfrm>
        </p:spPr>
        <p:txBody>
          <a:bodyPr>
            <a:noAutofit/>
          </a:bodyPr>
          <a:lstStyle/>
          <a:p>
            <a:pPr algn="ctr"/>
            <a:r>
              <a:rPr lang="en-US" sz="3600" dirty="0">
                <a:latin typeface="Varela Round" panose="020B0604020202020204" charset="-79"/>
                <a:cs typeface="Varela Round" panose="020B0604020202020204" charset="-79"/>
              </a:rPr>
              <a:t>SGD Generalizes Better Than ADAM in Deep Learning</a:t>
            </a:r>
            <a:endParaRPr lang="he-IL" sz="3600" dirty="0">
              <a:latin typeface="Varela Round" panose="020B0604020202020204" charset="-79"/>
              <a:cs typeface="Varela Round" panose="020B0604020202020204" charset="-79"/>
            </a:endParaRPr>
          </a:p>
        </p:txBody>
      </p:sp>
      <p:pic>
        <p:nvPicPr>
          <p:cNvPr id="2052" name="Picture 4" descr="The turtle and the Bunny (animation) by VirtualSketcher on DeviantAr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36242" y="3110407"/>
            <a:ext cx="2570691" cy="192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882050" y="1478825"/>
            <a:ext cx="5379900" cy="1019100"/>
          </a:xfrm>
        </p:spPr>
        <p:txBody>
          <a:bodyPr>
            <a:normAutofit/>
          </a:bodyPr>
          <a:lstStyle/>
          <a:p>
            <a:pPr algn="ctr"/>
            <a:r>
              <a:rPr lang="en-US" sz="4400" dirty="0">
                <a:latin typeface="Varela Round" panose="020B0604020202020204" charset="-79"/>
                <a:cs typeface="Varela Round" panose="020B0604020202020204" charset="-79"/>
              </a:rPr>
              <a:t>SGD </a:t>
            </a:r>
            <a:r>
              <a:rPr lang="en-US" sz="2800" u="sng" dirty="0">
                <a:solidFill>
                  <a:srgbClr val="FF0000"/>
                </a:solidFill>
                <a:latin typeface="Varela Round" panose="020B0604020202020204" charset="-79"/>
                <a:cs typeface="Varela Round" panose="020B0604020202020204" charset="-79"/>
              </a:rPr>
              <a:t>VS</a:t>
            </a:r>
            <a:r>
              <a:rPr lang="en-US" sz="4400" dirty="0">
                <a:latin typeface="Varela Round" panose="020B0604020202020204" charset="-79"/>
                <a:cs typeface="Varela Round" panose="020B0604020202020204" charset="-79"/>
              </a:rPr>
              <a:t> ADAM</a:t>
            </a:r>
            <a:endParaRPr lang="he-IL" sz="44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5826845" y="2672019"/>
            <a:ext cx="3317155" cy="1154903"/>
          </a:xfrm>
        </p:spPr>
        <p:txBody>
          <a:bodyPr/>
          <a:lstStyle/>
          <a:p>
            <a:r>
              <a:rPr lang="en-US" dirty="0">
                <a:latin typeface="Varela Round" panose="020B0604020202020204" charset="-79"/>
                <a:cs typeface="Varela Round" panose="020B0604020202020204" charset="-79"/>
              </a:rPr>
              <a:t>adaptive gradient algorithm</a:t>
            </a:r>
          </a:p>
          <a:p>
            <a:r>
              <a:rPr lang="en-US" dirty="0">
                <a:latin typeface="Varela Round" panose="020B0604020202020204" charset="-79"/>
                <a:cs typeface="Varela Round" panose="020B0604020202020204" charset="-79"/>
              </a:rPr>
              <a:t>faster then SGD</a:t>
            </a:r>
            <a:endParaRPr lang="he-IL" dirty="0">
              <a:latin typeface="Varela Round" panose="020B0604020202020204" charset="-79"/>
              <a:cs typeface="Varela Round" panose="020B0604020202020204" charset="-79"/>
            </a:endParaRPr>
          </a:p>
        </p:txBody>
      </p:sp>
      <p:sp>
        <p:nvSpPr>
          <p:cNvPr id="4" name="מציין מיקום טקסט 2"/>
          <p:cNvSpPr txBox="1">
            <a:spLocks/>
          </p:cNvSpPr>
          <p:nvPr/>
        </p:nvSpPr>
        <p:spPr>
          <a:xfrm>
            <a:off x="0" y="2672019"/>
            <a:ext cx="3317155" cy="115490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rgbClr val="212121"/>
              </a:buClr>
              <a:buSzPts val="1600"/>
              <a:buFont typeface="Arial"/>
              <a:buChar char="●"/>
              <a:defRPr sz="1600" b="0" i="0" u="none" strike="noStrike" cap="none">
                <a:solidFill>
                  <a:srgbClr val="212121"/>
                </a:solidFill>
                <a:latin typeface="Arial"/>
                <a:ea typeface="Arial"/>
                <a:cs typeface="Arial"/>
                <a:sym typeface="Arial"/>
              </a:defRPr>
            </a:lvl1pPr>
            <a:lvl2pPr marL="914400" marR="0" lvl="1"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2pPr>
            <a:lvl3pPr marL="1371600" marR="0" lvl="2"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3pPr>
            <a:lvl4pPr marL="1828800" marR="0" lvl="3"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4pPr>
            <a:lvl5pPr marL="2286000" marR="0" lvl="4"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5pPr>
            <a:lvl6pPr marL="2743200" marR="0" lvl="5"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6pPr>
            <a:lvl7pPr marL="3200400" marR="0" lvl="6"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7pPr>
            <a:lvl8pPr marL="3657600" marR="0" lvl="7"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8pPr>
            <a:lvl9pPr marL="4114800" marR="0" lvl="8"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9pPr>
          </a:lstStyle>
          <a:p>
            <a:r>
              <a:rPr lang="en-US" dirty="0">
                <a:latin typeface="Varela Round" panose="020B0604020202020204" charset="-79"/>
                <a:cs typeface="Varela Round" panose="020B0604020202020204" charset="-79"/>
              </a:rPr>
              <a:t>Have a better generalize performance</a:t>
            </a:r>
            <a:endParaRPr lang="he-IL" dirty="0">
              <a:latin typeface="Varela Round" panose="020B0604020202020204" charset="-79"/>
              <a:cs typeface="Varela Round" panose="020B0604020202020204" charset="-79"/>
            </a:endParaRPr>
          </a:p>
        </p:txBody>
      </p:sp>
      <p:sp>
        <p:nvSpPr>
          <p:cNvPr id="5" name="מציין מיקום טקסט 2"/>
          <p:cNvSpPr txBox="1">
            <a:spLocks/>
          </p:cNvSpPr>
          <p:nvPr/>
        </p:nvSpPr>
        <p:spPr>
          <a:xfrm>
            <a:off x="2913422" y="3826922"/>
            <a:ext cx="3317155" cy="115490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rgbClr val="212121"/>
              </a:buClr>
              <a:buSzPts val="1600"/>
              <a:buFont typeface="Arial"/>
              <a:buChar char="●"/>
              <a:defRPr sz="1600" b="0" i="0" u="none" strike="noStrike" cap="none">
                <a:solidFill>
                  <a:srgbClr val="212121"/>
                </a:solidFill>
                <a:latin typeface="Arial"/>
                <a:ea typeface="Arial"/>
                <a:cs typeface="Arial"/>
                <a:sym typeface="Arial"/>
              </a:defRPr>
            </a:lvl1pPr>
            <a:lvl2pPr marL="914400" marR="0" lvl="1"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2pPr>
            <a:lvl3pPr marL="1371600" marR="0" lvl="2"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3pPr>
            <a:lvl4pPr marL="1828800" marR="0" lvl="3"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4pPr>
            <a:lvl5pPr marL="2286000" marR="0" lvl="4"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5pPr>
            <a:lvl6pPr marL="2743200" marR="0" lvl="5"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6pPr>
            <a:lvl7pPr marL="3200400" marR="0" lvl="6"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7pPr>
            <a:lvl8pPr marL="3657600" marR="0" lvl="7"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8pPr>
            <a:lvl9pPr marL="4114800" marR="0" lvl="8" indent="-317500" algn="l" rtl="0">
              <a:lnSpc>
                <a:spcPct val="115000"/>
              </a:lnSpc>
              <a:spcBef>
                <a:spcPts val="0"/>
              </a:spcBef>
              <a:spcAft>
                <a:spcPts val="0"/>
              </a:spcAft>
              <a:buClr>
                <a:srgbClr val="212121"/>
              </a:buClr>
              <a:buSzPts val="1400"/>
              <a:buFont typeface="Arial"/>
              <a:buChar char="■"/>
              <a:defRPr sz="1400" b="0" i="0" u="none" strike="noStrike" cap="none">
                <a:solidFill>
                  <a:srgbClr val="212121"/>
                </a:solidFill>
                <a:latin typeface="Arial"/>
                <a:ea typeface="Arial"/>
                <a:cs typeface="Arial"/>
                <a:sym typeface="Arial"/>
              </a:defRPr>
            </a:lvl9pPr>
          </a:lstStyle>
          <a:p>
            <a:pPr marL="127000" indent="0" algn="ctr">
              <a:buNone/>
            </a:pPr>
            <a:r>
              <a:rPr lang="en-US" sz="3200" b="1" dirty="0">
                <a:latin typeface="Varela Round" panose="020B0604020202020204" charset="-79"/>
                <a:cs typeface="Varela Round" panose="020B0604020202020204" charset="-79"/>
              </a:rPr>
              <a:t>Why?</a:t>
            </a:r>
            <a:endParaRPr lang="he-IL" sz="3200" b="1"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4194278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42698" y="1269999"/>
            <a:ext cx="8258604" cy="752781"/>
          </a:xfrm>
        </p:spPr>
        <p:txBody>
          <a:bodyPr>
            <a:normAutofit/>
          </a:bodyPr>
          <a:lstStyle/>
          <a:p>
            <a:pPr algn="ctr"/>
            <a:r>
              <a:rPr lang="en-US" sz="2800" dirty="0">
                <a:latin typeface="Varela Round" panose="020B0604020202020204" charset="-79"/>
                <a:cs typeface="Varela Round" panose="020B0604020202020204" charset="-79"/>
              </a:rPr>
              <a:t>What do they depend on? </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194734" y="2274071"/>
            <a:ext cx="8754532" cy="2498345"/>
          </a:xfrm>
        </p:spPr>
        <p:txBody>
          <a:bodyPr>
            <a:noAutofit/>
          </a:bodyPr>
          <a:lstStyle/>
          <a:p>
            <a:pPr marL="387350" indent="-228600" algn="r" rtl="1">
              <a:buFont typeface="+mj-lt"/>
              <a:buAutoNum type="arabicPeriod"/>
            </a:pPr>
            <a:r>
              <a:rPr lang="he-IL" dirty="0">
                <a:latin typeface="Varela Round" panose="020B0604020202020204" charset="-79"/>
                <a:cs typeface="Varela Round" panose="020B0604020202020204" charset="-79"/>
              </a:rPr>
              <a:t>מדידת הרדון (הטופולוגיה, "עקמומיות" המשטח) </a:t>
            </a:r>
            <a:r>
              <a:rPr lang="en-US" dirty="0" smtClean="0">
                <a:latin typeface="Varela Round" panose="020B0604020202020204" charset="-79"/>
                <a:cs typeface="Varela Round" panose="020B0604020202020204" charset="-79"/>
              </a:rPr>
              <a:t/>
            </a:r>
            <a:br>
              <a:rPr lang="en-US" dirty="0" smtClean="0">
                <a:latin typeface="Varela Round" panose="020B0604020202020204" charset="-79"/>
                <a:cs typeface="Varela Round" panose="020B0604020202020204" charset="-79"/>
              </a:rPr>
            </a:br>
            <a:endParaRPr lang="he-IL" dirty="0">
              <a:latin typeface="Varela Round" panose="020B0604020202020204" charset="-79"/>
              <a:cs typeface="Varela Round" panose="020B0604020202020204" charset="-79"/>
            </a:endParaRPr>
          </a:p>
          <a:p>
            <a:pPr marL="387350" indent="-228600" algn="r" rtl="1">
              <a:lnSpc>
                <a:spcPct val="150000"/>
              </a:lnSpc>
              <a:buFont typeface="+mj-lt"/>
              <a:buAutoNum type="arabicPeriod"/>
            </a:pPr>
            <a:r>
              <a:rPr lang="he-IL" dirty="0">
                <a:latin typeface="Varela Round" panose="020B0604020202020204" charset="-79"/>
                <a:cs typeface="Varela Round" panose="020B0604020202020204" charset="-79"/>
              </a:rPr>
              <a:t>במדידת </a:t>
            </a:r>
            <a:r>
              <a:rPr lang="he-IL" dirty="0" smtClean="0">
                <a:latin typeface="Varela Round" panose="020B0604020202020204" charset="-79"/>
                <a:cs typeface="Varela Round" panose="020B0604020202020204" charset="-79"/>
              </a:rPr>
              <a:t>הרעש</a:t>
            </a:r>
          </a:p>
          <a:p>
            <a:pPr marL="387350" indent="-228600" algn="r" rtl="1">
              <a:lnSpc>
                <a:spcPct val="150000"/>
              </a:lnSpc>
              <a:buFont typeface="+mj-lt"/>
              <a:buAutoNum type="arabicPeriod"/>
            </a:pPr>
            <a:endParaRPr lang="he-IL" dirty="0">
              <a:latin typeface="Varela Round" panose="020B0604020202020204" charset="-79"/>
              <a:cs typeface="Varela Round" panose="020B0604020202020204" charset="-79"/>
            </a:endParaRPr>
          </a:p>
          <a:p>
            <a:pPr marL="158750" indent="0" algn="ctr" rtl="1">
              <a:lnSpc>
                <a:spcPct val="150000"/>
              </a:lnSpc>
              <a:buNone/>
            </a:pPr>
            <a:r>
              <a:rPr lang="he-IL" b="1" dirty="0" smtClean="0">
                <a:latin typeface="Varela Round" panose="020B0604020202020204" charset="-79"/>
                <a:cs typeface="Varela Round" panose="020B0604020202020204" charset="-79"/>
              </a:rPr>
              <a:t>זאת אומרת שנקודות מינימום יקבלו ערך שונה אם הן מגיעות אחרי מדרון חד או מתון, </a:t>
            </a:r>
            <a:r>
              <a:rPr lang="en-US" b="1" dirty="0" smtClean="0">
                <a:latin typeface="Varela Round" panose="020B0604020202020204" charset="-79"/>
                <a:cs typeface="Varela Round" panose="020B0604020202020204" charset="-79"/>
              </a:rPr>
              <a:t/>
            </a:r>
            <a:br>
              <a:rPr lang="en-US" b="1" dirty="0" smtClean="0">
                <a:latin typeface="Varela Round" panose="020B0604020202020204" charset="-79"/>
                <a:cs typeface="Varela Round" panose="020B0604020202020204" charset="-79"/>
              </a:rPr>
            </a:br>
            <a:r>
              <a:rPr lang="he-IL" b="1" dirty="0" smtClean="0">
                <a:latin typeface="Varela Round" panose="020B0604020202020204" charset="-79"/>
                <a:cs typeface="Varela Round" panose="020B0604020202020204" charset="-79"/>
              </a:rPr>
              <a:t>מפי כל אופטימייזר. </a:t>
            </a:r>
            <a:endParaRPr lang="he-IL" b="1"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143357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288089" y="1424234"/>
            <a:ext cx="6567822" cy="1019100"/>
          </a:xfrm>
        </p:spPr>
        <p:txBody>
          <a:bodyPr>
            <a:normAutofit/>
          </a:bodyPr>
          <a:lstStyle/>
          <a:p>
            <a:pPr algn="ctr"/>
            <a:r>
              <a:rPr lang="en-US" sz="2800" dirty="0">
                <a:latin typeface="Varela Round" panose="020B0604020202020204" charset="-79"/>
                <a:cs typeface="Varela Round" panose="020B0604020202020204" charset="-79"/>
              </a:rPr>
              <a:t>Our Goal</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1285952" y="2602450"/>
            <a:ext cx="6572097" cy="1725600"/>
          </a:xfrm>
        </p:spPr>
        <p:txBody>
          <a:bodyPr/>
          <a:lstStyle/>
          <a:p>
            <a:pPr marL="127000" indent="0" algn="ctr" rtl="1">
              <a:buNone/>
            </a:pPr>
            <a:r>
              <a:rPr lang="he-IL" b="1" dirty="0">
                <a:latin typeface="Varela Round" panose="020B0604020202020204" charset="-79"/>
                <a:cs typeface="Varela Round" panose="020B0604020202020204" charset="-79"/>
              </a:rPr>
              <a:t>להבין לאיזה סוגי מינימומים כל אחד מהאלגוריתמים מתכנס.</a:t>
            </a:r>
          </a:p>
          <a:p>
            <a:pPr marL="127000" indent="0" algn="ctr" rtl="1">
              <a:buNone/>
            </a:pPr>
            <a:endParaRPr lang="he-IL" dirty="0">
              <a:latin typeface="Varela Round" panose="020B0604020202020204" charset="-79"/>
              <a:cs typeface="Varela Round" panose="020B0604020202020204" charset="-79"/>
            </a:endParaRPr>
          </a:p>
          <a:p>
            <a:pPr marL="127000" indent="0" algn="ctr" rtl="1">
              <a:lnSpc>
                <a:spcPct val="150000"/>
              </a:lnSpc>
              <a:buNone/>
            </a:pPr>
            <a:r>
              <a:rPr lang="he-IL" dirty="0">
                <a:latin typeface="Varela Round" panose="020B0604020202020204" charset="-79"/>
                <a:cs typeface="Varela Round" panose="020B0604020202020204" charset="-79"/>
              </a:rPr>
              <a:t>כך נוכל לדעת בהינתן </a:t>
            </a:r>
            <a:r>
              <a:rPr lang="he-IL" b="1" dirty="0">
                <a:latin typeface="Varela Round" panose="020B0604020202020204" charset="-79"/>
                <a:cs typeface="Varela Round" panose="020B0604020202020204" charset="-79"/>
              </a:rPr>
              <a:t>המשטח הגיאומטרי </a:t>
            </a:r>
            <a:r>
              <a:rPr lang="he-IL" dirty="0">
                <a:latin typeface="Varela Round" panose="020B0604020202020204" charset="-79"/>
                <a:cs typeface="Varela Round" panose="020B0604020202020204" charset="-79"/>
              </a:rPr>
              <a:t>של הדאטא איזה אופטימייזר, לפי </a:t>
            </a:r>
            <a:r>
              <a:rPr lang="he-IL" b="1" dirty="0">
                <a:latin typeface="Varela Round" panose="020B0604020202020204" charset="-79"/>
                <a:cs typeface="Varela Round" panose="020B0604020202020204" charset="-79"/>
              </a:rPr>
              <a:t>נוסחת ההתכנסות </a:t>
            </a:r>
            <a:r>
              <a:rPr lang="he-IL" dirty="0">
                <a:latin typeface="Varela Round" panose="020B0604020202020204" charset="-79"/>
                <a:cs typeface="Varela Round" panose="020B0604020202020204" charset="-79"/>
              </a:rPr>
              <a:t>שלו, יביא לתוצאות טובות יותר.</a:t>
            </a:r>
          </a:p>
        </p:txBody>
      </p:sp>
    </p:spTree>
    <p:extLst>
      <p:ext uri="{BB962C8B-B14F-4D97-AF65-F5344CB8AC3E}">
        <p14:creationId xmlns:p14="http://schemas.microsoft.com/office/powerpoint/2010/main" val="2294644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998175" y="2544413"/>
            <a:ext cx="7261950" cy="1019100"/>
          </a:xfrm>
        </p:spPr>
        <p:txBody>
          <a:bodyPr>
            <a:normAutofit/>
          </a:bodyPr>
          <a:lstStyle/>
          <a:p>
            <a:pPr algn="ctr"/>
            <a:r>
              <a:rPr lang="en-US" dirty="0">
                <a:latin typeface="Varela Round" panose="020B0604020202020204" charset="-79"/>
                <a:cs typeface="Varela Round" panose="020B0604020202020204" charset="-79"/>
              </a:rPr>
              <a:t>Lévy-driven stochastic differential equations</a:t>
            </a:r>
            <a:endParaRPr lang="he-IL" dirty="0">
              <a:latin typeface="Varela Round" panose="020B0604020202020204" charset="-79"/>
              <a:cs typeface="Varela Round" panose="020B0604020202020204" charset="-79"/>
            </a:endParaRPr>
          </a:p>
        </p:txBody>
      </p:sp>
      <p:sp>
        <p:nvSpPr>
          <p:cNvPr id="4" name="סוגר מסולסל ימני 3"/>
          <p:cNvSpPr/>
          <p:nvPr/>
        </p:nvSpPr>
        <p:spPr>
          <a:xfrm rot="5400000">
            <a:off x="5373557" y="1390356"/>
            <a:ext cx="278528" cy="4624843"/>
          </a:xfrm>
          <a:prstGeom prst="rightBrace">
            <a:avLst/>
          </a:prstGeom>
        </p:spPr>
        <p:style>
          <a:lnRef idx="2">
            <a:schemeClr val="accent6"/>
          </a:lnRef>
          <a:fillRef idx="0">
            <a:schemeClr val="accent6"/>
          </a:fillRef>
          <a:effectRef idx="1">
            <a:schemeClr val="accent6"/>
          </a:effectRef>
          <a:fontRef idx="minor">
            <a:schemeClr val="tx1"/>
          </a:fontRef>
        </p:style>
        <p:txBody>
          <a:bodyPr rtlCol="1" anchor="ctr"/>
          <a:lstStyle/>
          <a:p>
            <a:pPr algn="ctr"/>
            <a:endParaRPr lang="he-IL" dirty="0">
              <a:latin typeface="Varela Round" panose="020B0604020202020204" charset="-79"/>
              <a:cs typeface="Varela Round" panose="020B0604020202020204" charset="-79"/>
            </a:endParaRPr>
          </a:p>
        </p:txBody>
      </p:sp>
      <p:sp>
        <p:nvSpPr>
          <p:cNvPr id="5" name="מלבן 4"/>
          <p:cNvSpPr/>
          <p:nvPr/>
        </p:nvSpPr>
        <p:spPr>
          <a:xfrm>
            <a:off x="5022320" y="3990976"/>
            <a:ext cx="981002" cy="523220"/>
          </a:xfrm>
          <a:prstGeom prst="rect">
            <a:avLst/>
          </a:prstGeom>
        </p:spPr>
        <p:txBody>
          <a:bodyPr wrap="square">
            <a:spAutoFit/>
          </a:bodyPr>
          <a:lstStyle/>
          <a:p>
            <a:pPr algn="ctr"/>
            <a:r>
              <a:rPr lang="en-US" sz="2800" b="1" u="sng" dirty="0">
                <a:latin typeface="Varela Round" panose="020B0604020202020204" charset="-79"/>
                <a:cs typeface="Varela Round" panose="020B0604020202020204" charset="-79"/>
              </a:rPr>
              <a:t>SDE</a:t>
            </a:r>
            <a:endParaRPr lang="he-IL" sz="2800" b="1" u="sng" dirty="0">
              <a:latin typeface="Varela Round" panose="020B0604020202020204" charset="-79"/>
              <a:cs typeface="Varela Round" panose="020B0604020202020204" charset="-79"/>
            </a:endParaRPr>
          </a:p>
        </p:txBody>
      </p:sp>
      <p:sp>
        <p:nvSpPr>
          <p:cNvPr id="6" name="כותרת 1"/>
          <p:cNvSpPr txBox="1">
            <a:spLocks/>
          </p:cNvSpPr>
          <p:nvPr/>
        </p:nvSpPr>
        <p:spPr>
          <a:xfrm>
            <a:off x="998175" y="1450846"/>
            <a:ext cx="7261950" cy="10191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1pPr>
            <a:lvl2pPr marR="0" lvl="1"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2pPr>
            <a:lvl3pPr marR="0" lvl="2"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3pPr>
            <a:lvl4pPr marR="0" lvl="3"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4pPr>
            <a:lvl5pPr marR="0" lvl="4"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5pPr>
            <a:lvl6pPr marR="0" lvl="5"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6pPr>
            <a:lvl7pPr marR="0" lvl="6"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7pPr>
            <a:lvl8pPr marR="0" lvl="7"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8pPr>
            <a:lvl9pPr marR="0" lvl="8" algn="l" rtl="0">
              <a:lnSpc>
                <a:spcPct val="100000"/>
              </a:lnSpc>
              <a:spcBef>
                <a:spcPts val="0"/>
              </a:spcBef>
              <a:spcAft>
                <a:spcPts val="0"/>
              </a:spcAft>
              <a:buClr>
                <a:srgbClr val="212121"/>
              </a:buClr>
              <a:buSzPts val="2400"/>
              <a:buFont typeface="Arial"/>
              <a:buNone/>
              <a:defRPr sz="2400" b="1" i="0" u="none" strike="noStrike" cap="none">
                <a:solidFill>
                  <a:srgbClr val="212121"/>
                </a:solidFill>
                <a:latin typeface="Arial"/>
                <a:ea typeface="Arial"/>
                <a:cs typeface="Arial"/>
                <a:sym typeface="Arial"/>
              </a:defRPr>
            </a:lvl9pPr>
          </a:lstStyle>
          <a:p>
            <a:pPr algn="ctr"/>
            <a:r>
              <a:rPr lang="en-US" sz="2800" dirty="0">
                <a:latin typeface="Varela Round" panose="020B0604020202020204" charset="-79"/>
                <a:cs typeface="Varela Round" panose="020B0604020202020204" charset="-79"/>
              </a:rPr>
              <a:t>Analysis of their convergence</a:t>
            </a:r>
            <a:endParaRPr lang="he-IL" sz="2800"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41759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a:off x="814401" y="1205703"/>
            <a:ext cx="7410432" cy="637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2800" dirty="0">
                <a:solidFill>
                  <a:schemeClr val="tx1"/>
                </a:solidFill>
                <a:latin typeface="Varela Round" panose="00000500000000000000" pitchFamily="2" charset="-79"/>
                <a:cs typeface="Varela Round" panose="00000500000000000000" pitchFamily="2" charset="-79"/>
              </a:rPr>
              <a:t>Gradient </a:t>
            </a:r>
            <a:r>
              <a:rPr lang="iw" sz="2800" b="1" dirty="0">
                <a:solidFill>
                  <a:schemeClr val="accent2"/>
                </a:solidFill>
                <a:latin typeface="Varela Round" panose="00000500000000000000" pitchFamily="2" charset="-79"/>
                <a:cs typeface="Varela Round" panose="00000500000000000000" pitchFamily="2" charset="-79"/>
              </a:rPr>
              <a:t>descent</a:t>
            </a:r>
            <a:endParaRPr sz="2800" dirty="0">
              <a:solidFill>
                <a:schemeClr val="tx1"/>
              </a:solidFill>
              <a:latin typeface="Varela Round" panose="00000500000000000000" pitchFamily="2" charset="-79"/>
              <a:cs typeface="Varela Round" panose="00000500000000000000" pitchFamily="2" charset="-79"/>
            </a:endParaRPr>
          </a:p>
        </p:txBody>
      </p:sp>
      <p:sp>
        <p:nvSpPr>
          <p:cNvPr id="76" name="Google Shape;76;p16"/>
          <p:cNvSpPr txBox="1">
            <a:spLocks noGrp="1"/>
          </p:cNvSpPr>
          <p:nvPr>
            <p:ph type="subTitle" idx="1"/>
          </p:nvPr>
        </p:nvSpPr>
        <p:spPr>
          <a:xfrm>
            <a:off x="814400" y="1982803"/>
            <a:ext cx="7632300" cy="2275621"/>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endParaRPr sz="2100" dirty="0">
              <a:solidFill>
                <a:srgbClr val="202124"/>
              </a:solidFill>
              <a:highlight>
                <a:srgbClr val="F8F9FA"/>
              </a:highlight>
            </a:endParaRPr>
          </a:p>
          <a:p>
            <a:pPr marL="0" lvl="0" indent="0" algn="r" rtl="1">
              <a:spcBef>
                <a:spcPts val="0"/>
              </a:spcBef>
              <a:spcAft>
                <a:spcPts val="0"/>
              </a:spcAft>
              <a:buNone/>
            </a:pPr>
            <a:endParaRPr dirty="0"/>
          </a:p>
        </p:txBody>
      </p:sp>
      <p:sp>
        <p:nvSpPr>
          <p:cNvPr id="8" name="תיבת טקסט 7">
            <a:extLst>
              <a:ext uri="{FF2B5EF4-FFF2-40B4-BE49-F238E27FC236}">
                <a16:creationId xmlns:a16="http://schemas.microsoft.com/office/drawing/2014/main" id="{F70FF780-875B-4C05-8090-52717A5A02A5}"/>
              </a:ext>
            </a:extLst>
          </p:cNvPr>
          <p:cNvSpPr txBox="1"/>
          <p:nvPr/>
        </p:nvSpPr>
        <p:spPr>
          <a:xfrm>
            <a:off x="6595534" y="2157511"/>
            <a:ext cx="1351652" cy="307777"/>
          </a:xfrm>
          <a:prstGeom prst="rect">
            <a:avLst/>
          </a:prstGeom>
          <a:noFill/>
        </p:spPr>
        <p:txBody>
          <a:bodyPr wrap="none" rtlCol="1">
            <a:spAutoFit/>
          </a:bodyPr>
          <a:lstStyle/>
          <a:p>
            <a:r>
              <a:rPr lang="en-US" dirty="0">
                <a:latin typeface="Varela Round" panose="00000500000000000000" pitchFamily="2" charset="-79"/>
                <a:cs typeface="Varela Round" panose="00000500000000000000" pitchFamily="2" charset="-79"/>
              </a:rPr>
              <a:t>Random start</a:t>
            </a:r>
            <a:endParaRPr lang="he-IL" dirty="0">
              <a:latin typeface="Varela Round" panose="00000500000000000000" pitchFamily="2" charset="-79"/>
              <a:cs typeface="Varela Round" panose="00000500000000000000" pitchFamily="2" charset="-79"/>
            </a:endParaRPr>
          </a:p>
        </p:txBody>
      </p:sp>
      <p:grpSp>
        <p:nvGrpSpPr>
          <p:cNvPr id="12" name="קבוצה 11">
            <a:extLst>
              <a:ext uri="{FF2B5EF4-FFF2-40B4-BE49-F238E27FC236}">
                <a16:creationId xmlns:a16="http://schemas.microsoft.com/office/drawing/2014/main" id="{110CA005-8622-4AF6-8C20-F2D5183313D4}"/>
              </a:ext>
            </a:extLst>
          </p:cNvPr>
          <p:cNvGrpSpPr/>
          <p:nvPr/>
        </p:nvGrpSpPr>
        <p:grpSpPr>
          <a:xfrm>
            <a:off x="6417733" y="2465288"/>
            <a:ext cx="2236510" cy="641470"/>
            <a:chOff x="6417733" y="2465288"/>
            <a:chExt cx="2236510" cy="641470"/>
          </a:xfrm>
        </p:grpSpPr>
        <p:sp>
          <p:nvSpPr>
            <p:cNvPr id="11" name="תיבת טקסט 10">
              <a:extLst>
                <a:ext uri="{FF2B5EF4-FFF2-40B4-BE49-F238E27FC236}">
                  <a16:creationId xmlns:a16="http://schemas.microsoft.com/office/drawing/2014/main" id="{386B9E57-1DD8-450C-B943-585338F2259D}"/>
                </a:ext>
              </a:extLst>
            </p:cNvPr>
            <p:cNvSpPr txBox="1"/>
            <p:nvPr/>
          </p:nvSpPr>
          <p:spPr>
            <a:xfrm>
              <a:off x="6417733" y="2798981"/>
              <a:ext cx="2236510" cy="307777"/>
            </a:xfrm>
            <a:prstGeom prst="rect">
              <a:avLst/>
            </a:prstGeom>
            <a:solidFill>
              <a:schemeClr val="bg1"/>
            </a:solidFill>
          </p:spPr>
          <p:txBody>
            <a:bodyPr wrap="none" rtlCol="1">
              <a:spAutoFit/>
            </a:bodyPr>
            <a:lstStyle/>
            <a:p>
              <a:r>
                <a:rPr lang="en-US" dirty="0">
                  <a:latin typeface="Varela Round" panose="00000500000000000000" pitchFamily="2" charset="-79"/>
                  <a:cs typeface="Varela Round" panose="00000500000000000000" pitchFamily="2" charset="-79"/>
                </a:rPr>
                <a:t>Computing the gradient</a:t>
              </a:r>
              <a:endParaRPr lang="he-IL" dirty="0">
                <a:latin typeface="Varela Round" panose="00000500000000000000" pitchFamily="2" charset="-79"/>
                <a:cs typeface="Varela Round" panose="00000500000000000000" pitchFamily="2" charset="-79"/>
              </a:endParaRPr>
            </a:p>
          </p:txBody>
        </p:sp>
        <p:cxnSp>
          <p:nvCxnSpPr>
            <p:cNvPr id="10" name="מחבר חץ ישר 9">
              <a:extLst>
                <a:ext uri="{FF2B5EF4-FFF2-40B4-BE49-F238E27FC236}">
                  <a16:creationId xmlns:a16="http://schemas.microsoft.com/office/drawing/2014/main" id="{382BD33F-35E4-45DF-BCA2-51F40D208A5D}"/>
                </a:ext>
              </a:extLst>
            </p:cNvPr>
            <p:cNvCxnSpPr>
              <a:cxnSpLocks/>
            </p:cNvCxnSpPr>
            <p:nvPr/>
          </p:nvCxnSpPr>
          <p:spPr>
            <a:xfrm>
              <a:off x="7279827" y="2465288"/>
              <a:ext cx="0" cy="3285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16" name="תיבת טקסט 15">
            <a:extLst>
              <a:ext uri="{FF2B5EF4-FFF2-40B4-BE49-F238E27FC236}">
                <a16:creationId xmlns:a16="http://schemas.microsoft.com/office/drawing/2014/main" id="{ED541A70-B76C-4F7A-8C76-80008A1F4925}"/>
              </a:ext>
            </a:extLst>
          </p:cNvPr>
          <p:cNvSpPr txBox="1"/>
          <p:nvPr/>
        </p:nvSpPr>
        <p:spPr>
          <a:xfrm>
            <a:off x="322287" y="1975824"/>
            <a:ext cx="1665841" cy="1124539"/>
          </a:xfrm>
          <a:prstGeom prst="rect">
            <a:avLst/>
          </a:prstGeom>
          <a:noFill/>
        </p:spPr>
        <p:txBody>
          <a:bodyPr wrap="none" rtlCol="1">
            <a:spAutoFit/>
          </a:bodyPr>
          <a:lstStyle/>
          <a:p>
            <a:pPr>
              <a:lnSpc>
                <a:spcPct val="150000"/>
              </a:lnSpc>
            </a:pPr>
            <a:r>
              <a:rPr lang="en-US" sz="1800" b="1" u="sng" dirty="0">
                <a:solidFill>
                  <a:srgbClr val="FF0000"/>
                </a:solidFill>
                <a:latin typeface="Varela Round" panose="00000500000000000000" pitchFamily="2" charset="-79"/>
                <a:cs typeface="Varela Round" panose="00000500000000000000" pitchFamily="2" charset="-79"/>
              </a:rPr>
              <a:t>The targe:</a:t>
            </a:r>
          </a:p>
          <a:p>
            <a:pPr>
              <a:lnSpc>
                <a:spcPct val="150000"/>
              </a:lnSpc>
            </a:pPr>
            <a:r>
              <a:rPr lang="en-US" dirty="0">
                <a:latin typeface="Varela Round" panose="00000500000000000000" pitchFamily="2" charset="-79"/>
                <a:cs typeface="Varela Round" panose="00000500000000000000" pitchFamily="2" charset="-79"/>
              </a:rPr>
              <a:t>Reach the global </a:t>
            </a:r>
          </a:p>
          <a:p>
            <a:pPr>
              <a:lnSpc>
                <a:spcPct val="150000"/>
              </a:lnSpc>
            </a:pPr>
            <a:r>
              <a:rPr lang="en-US" dirty="0">
                <a:latin typeface="Varela Round" panose="00000500000000000000" pitchFamily="2" charset="-79"/>
                <a:cs typeface="Varela Round" panose="00000500000000000000" pitchFamily="2" charset="-79"/>
              </a:rPr>
              <a:t>minimum</a:t>
            </a:r>
            <a:endParaRPr lang="he-IL" dirty="0">
              <a:latin typeface="Varela Round" panose="00000500000000000000" pitchFamily="2" charset="-79"/>
              <a:cs typeface="Varela Round" panose="00000500000000000000" pitchFamily="2" charset="-79"/>
            </a:endParaRPr>
          </a:p>
        </p:txBody>
      </p:sp>
      <p:grpSp>
        <p:nvGrpSpPr>
          <p:cNvPr id="22" name="קבוצה 21">
            <a:extLst>
              <a:ext uri="{FF2B5EF4-FFF2-40B4-BE49-F238E27FC236}">
                <a16:creationId xmlns:a16="http://schemas.microsoft.com/office/drawing/2014/main" id="{58271612-89AB-443C-B278-463EFD289CDC}"/>
              </a:ext>
            </a:extLst>
          </p:cNvPr>
          <p:cNvGrpSpPr/>
          <p:nvPr/>
        </p:nvGrpSpPr>
        <p:grpSpPr>
          <a:xfrm>
            <a:off x="6202932" y="3120613"/>
            <a:ext cx="2561920" cy="1874612"/>
            <a:chOff x="6202932" y="3120613"/>
            <a:chExt cx="2561920" cy="1874612"/>
          </a:xfrm>
        </p:grpSpPr>
        <p:grpSp>
          <p:nvGrpSpPr>
            <p:cNvPr id="13" name="קבוצה 12">
              <a:extLst>
                <a:ext uri="{FF2B5EF4-FFF2-40B4-BE49-F238E27FC236}">
                  <a16:creationId xmlns:a16="http://schemas.microsoft.com/office/drawing/2014/main" id="{86A61962-609A-4D3D-806F-2E663F6DC7F2}"/>
                </a:ext>
              </a:extLst>
            </p:cNvPr>
            <p:cNvGrpSpPr/>
            <p:nvPr/>
          </p:nvGrpSpPr>
          <p:grpSpPr>
            <a:xfrm>
              <a:off x="6202932" y="3120613"/>
              <a:ext cx="2561920" cy="878749"/>
              <a:chOff x="6202932" y="3120613"/>
              <a:chExt cx="2561920" cy="878749"/>
            </a:xfrm>
          </p:grpSpPr>
          <p:cxnSp>
            <p:nvCxnSpPr>
              <p:cNvPr id="14" name="מחבר חץ ישר 13">
                <a:extLst>
                  <a:ext uri="{FF2B5EF4-FFF2-40B4-BE49-F238E27FC236}">
                    <a16:creationId xmlns:a16="http://schemas.microsoft.com/office/drawing/2014/main" id="{D1576329-F765-4A35-910A-F8ABDA866712}"/>
                  </a:ext>
                </a:extLst>
              </p:cNvPr>
              <p:cNvCxnSpPr/>
              <p:nvPr/>
            </p:nvCxnSpPr>
            <p:spPr>
              <a:xfrm>
                <a:off x="7303719" y="3120613"/>
                <a:ext cx="0" cy="3285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תיבת טקסט 14">
                <a:extLst>
                  <a:ext uri="{FF2B5EF4-FFF2-40B4-BE49-F238E27FC236}">
                    <a16:creationId xmlns:a16="http://schemas.microsoft.com/office/drawing/2014/main" id="{F5BF2197-3745-46C1-B90F-B6BA069CC10A}"/>
                  </a:ext>
                </a:extLst>
              </p:cNvPr>
              <p:cNvSpPr txBox="1"/>
              <p:nvPr/>
            </p:nvSpPr>
            <p:spPr>
              <a:xfrm>
                <a:off x="6202932" y="3476142"/>
                <a:ext cx="2561920" cy="523220"/>
              </a:xfrm>
              <a:prstGeom prst="rect">
                <a:avLst/>
              </a:prstGeom>
              <a:noFill/>
            </p:spPr>
            <p:txBody>
              <a:bodyPr wrap="none" rtlCol="1">
                <a:spAutoFit/>
              </a:bodyPr>
              <a:lstStyle/>
              <a:p>
                <a:pPr algn="ctr"/>
                <a:r>
                  <a:rPr lang="en-US" dirty="0">
                    <a:latin typeface="Varela Round" panose="00000500000000000000" pitchFamily="2" charset="-79"/>
                    <a:cs typeface="Varela Round" panose="00000500000000000000" pitchFamily="2" charset="-79"/>
                  </a:rPr>
                  <a:t>Move in the direction of </a:t>
                </a:r>
              </a:p>
              <a:p>
                <a:pPr algn="ctr"/>
                <a:r>
                  <a:rPr lang="en-US" dirty="0">
                    <a:latin typeface="Varela Round" panose="00000500000000000000" pitchFamily="2" charset="-79"/>
                    <a:cs typeface="Varela Round" panose="00000500000000000000" pitchFamily="2" charset="-79"/>
                  </a:rPr>
                  <a:t>the </a:t>
                </a:r>
                <a:r>
                  <a:rPr lang="en-US" b="1" dirty="0">
                    <a:latin typeface="Varela Round" panose="00000500000000000000" pitchFamily="2" charset="-79"/>
                    <a:cs typeface="Varela Round" panose="00000500000000000000" pitchFamily="2" charset="-79"/>
                  </a:rPr>
                  <a:t>negative</a:t>
                </a:r>
                <a:r>
                  <a:rPr lang="en-US" dirty="0">
                    <a:latin typeface="Varela Round" panose="00000500000000000000" pitchFamily="2" charset="-79"/>
                    <a:cs typeface="Varela Round" panose="00000500000000000000" pitchFamily="2" charset="-79"/>
                  </a:rPr>
                  <a:t> of the </a:t>
                </a:r>
                <a:r>
                  <a:rPr lang="en-US" b="1" dirty="0">
                    <a:latin typeface="Varela Round" panose="00000500000000000000" pitchFamily="2" charset="-79"/>
                    <a:cs typeface="Varela Round" panose="00000500000000000000" pitchFamily="2" charset="-79"/>
                  </a:rPr>
                  <a:t>gradient</a:t>
                </a:r>
                <a:endParaRPr lang="he-IL" b="1" dirty="0">
                  <a:latin typeface="Varela Round" panose="00000500000000000000" pitchFamily="2" charset="-79"/>
                  <a:cs typeface="Varela Round" panose="00000500000000000000" pitchFamily="2" charset="-79"/>
                </a:endParaRPr>
              </a:p>
            </p:txBody>
          </p:sp>
        </p:grpSp>
        <p:grpSp>
          <p:nvGrpSpPr>
            <p:cNvPr id="21" name="קבוצה 20">
              <a:extLst>
                <a:ext uri="{FF2B5EF4-FFF2-40B4-BE49-F238E27FC236}">
                  <a16:creationId xmlns:a16="http://schemas.microsoft.com/office/drawing/2014/main" id="{75D0B199-D320-43C6-9849-9B59451828BB}"/>
                </a:ext>
              </a:extLst>
            </p:cNvPr>
            <p:cNvGrpSpPr/>
            <p:nvPr/>
          </p:nvGrpSpPr>
          <p:grpSpPr>
            <a:xfrm>
              <a:off x="6698258" y="4080281"/>
              <a:ext cx="1675460" cy="914944"/>
              <a:chOff x="328886" y="3630020"/>
              <a:chExt cx="2254259" cy="1247914"/>
            </a:xfrm>
          </p:grpSpPr>
          <p:pic>
            <p:nvPicPr>
              <p:cNvPr id="4100" name="Picture 4" descr="Walking Man Symbol. Pedestrian Icon. Black Sign Over White Background  Royalty Free Cliparts, Vectors, And Stock Illustration. Image 112689356.">
                <a:extLst>
                  <a:ext uri="{FF2B5EF4-FFF2-40B4-BE49-F238E27FC236}">
                    <a16:creationId xmlns:a16="http://schemas.microsoft.com/office/drawing/2014/main" id="{AD6B09AB-DDF5-4AA5-BEDB-941ED866A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961" y="3962579"/>
                <a:ext cx="1310867" cy="9153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0C7E09E-7F8E-4F5C-8B9F-1A4C55956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42" y="3983948"/>
                <a:ext cx="401290" cy="757238"/>
              </a:xfrm>
              <a:prstGeom prst="rect">
                <a:avLst/>
              </a:prstGeom>
              <a:noFill/>
              <a:extLst>
                <a:ext uri="{909E8E84-426E-40DD-AFC4-6F175D3DCCD1}">
                  <a14:hiddenFill xmlns:a14="http://schemas.microsoft.com/office/drawing/2010/main">
                    <a:solidFill>
                      <a:srgbClr val="FFFFFF"/>
                    </a:solidFill>
                  </a14:hiddenFill>
                </a:ext>
              </a:extLst>
            </p:spPr>
          </p:pic>
          <p:sp>
            <p:nvSpPr>
              <p:cNvPr id="26" name="תיבת טקסט 25">
                <a:extLst>
                  <a:ext uri="{FF2B5EF4-FFF2-40B4-BE49-F238E27FC236}">
                    <a16:creationId xmlns:a16="http://schemas.microsoft.com/office/drawing/2014/main" id="{BC7C938B-2F26-478D-B117-E13FE1CF4D08}"/>
                  </a:ext>
                </a:extLst>
              </p:cNvPr>
              <p:cNvSpPr txBox="1"/>
              <p:nvPr/>
            </p:nvSpPr>
            <p:spPr>
              <a:xfrm>
                <a:off x="328886" y="3630020"/>
                <a:ext cx="2254259" cy="377806"/>
              </a:xfrm>
              <a:prstGeom prst="rect">
                <a:avLst/>
              </a:prstGeom>
              <a:noFill/>
            </p:spPr>
            <p:txBody>
              <a:bodyPr wrap="none" rtlCol="1">
                <a:spAutoFit/>
              </a:bodyPr>
              <a:lstStyle/>
              <a:p>
                <a:pPr algn="ctr"/>
                <a:r>
                  <a:rPr lang="en-US" sz="1200" dirty="0">
                    <a:latin typeface="Varela Round" panose="00000500000000000000" pitchFamily="2" charset="-79"/>
                    <a:cs typeface="Varela Round" panose="00000500000000000000" pitchFamily="2" charset="-79"/>
                  </a:rPr>
                  <a:t>How much to move?</a:t>
                </a:r>
                <a:endParaRPr lang="he-IL" sz="1200" b="1" dirty="0">
                  <a:latin typeface="Varela Round" panose="00000500000000000000" pitchFamily="2" charset="-79"/>
                  <a:cs typeface="Varela Round" panose="00000500000000000000" pitchFamily="2" charset="-79"/>
                </a:endParaRPr>
              </a:p>
            </p:txBody>
          </p:sp>
        </p:grpSp>
      </p:grpSp>
      <p:pic>
        <p:nvPicPr>
          <p:cNvPr id="4" name="תמונה 3">
            <a:extLst>
              <a:ext uri="{FF2B5EF4-FFF2-40B4-BE49-F238E27FC236}">
                <a16:creationId xmlns:a16="http://schemas.microsoft.com/office/drawing/2014/main" id="{35684E28-A821-45AF-ADA7-DFB49B3EAB9C}"/>
              </a:ext>
            </a:extLst>
          </p:cNvPr>
          <p:cNvPicPr>
            <a:picLocks noChangeAspect="1"/>
          </p:cNvPicPr>
          <p:nvPr/>
        </p:nvPicPr>
        <p:blipFill>
          <a:blip r:embed="rId5"/>
          <a:stretch>
            <a:fillRect/>
          </a:stretch>
        </p:blipFill>
        <p:spPr>
          <a:xfrm>
            <a:off x="2005034" y="2157511"/>
            <a:ext cx="4060268" cy="230283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42698" y="1269999"/>
            <a:ext cx="8258604" cy="752781"/>
          </a:xfrm>
        </p:spPr>
        <p:txBody>
          <a:bodyPr>
            <a:normAutofit/>
          </a:bodyPr>
          <a:lstStyle/>
          <a:p>
            <a:pPr algn="ctr"/>
            <a:r>
              <a:rPr lang="en-US" sz="2800" dirty="0" smtClean="0">
                <a:latin typeface="Varela Round" panose="020B0604020202020204" charset="-79"/>
                <a:cs typeface="Varela Round" panose="020B0604020202020204" charset="-79"/>
              </a:rPr>
              <a:t>Explanation </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194734" y="2107768"/>
            <a:ext cx="8754532" cy="2882685"/>
          </a:xfrm>
        </p:spPr>
        <p:txBody>
          <a:bodyPr>
            <a:noAutofit/>
          </a:bodyPr>
          <a:lstStyle/>
          <a:p>
            <a:pPr marL="158750" indent="0" algn="r" rtl="1">
              <a:buNone/>
            </a:pPr>
            <a:r>
              <a:rPr lang="he-IL" u="sng" dirty="0" smtClean="0">
                <a:latin typeface="Varela Round" panose="020B0604020202020204" charset="-79"/>
                <a:cs typeface="Varela Round" panose="020B0604020202020204" charset="-79"/>
              </a:rPr>
              <a:t>נקודת מינימום בסוף מדרון חד: </a:t>
            </a:r>
          </a:p>
          <a:p>
            <a:pPr marL="158750" indent="0" algn="r" rtl="1">
              <a:buNone/>
            </a:pPr>
            <a:endParaRPr lang="he-IL" dirty="0" smtClean="0">
              <a:latin typeface="Varela Round" panose="020B0604020202020204" charset="-79"/>
              <a:cs typeface="Varela Round" panose="020B0604020202020204" charset="-79"/>
            </a:endParaRPr>
          </a:p>
          <a:p>
            <a:pPr marL="501650" indent="-342900" algn="r" rtl="1">
              <a:lnSpc>
                <a:spcPct val="150000"/>
              </a:lnSpc>
              <a:buFont typeface="Wingdings" panose="05000000000000000000" pitchFamily="2" charset="2"/>
              <a:buChar char="v"/>
            </a:pPr>
            <a:r>
              <a:rPr lang="he-IL" dirty="0" smtClean="0">
                <a:latin typeface="Varela Round" panose="020B0604020202020204" charset="-79"/>
                <a:cs typeface="Varela Round" panose="020B0604020202020204" charset="-79"/>
              </a:rPr>
              <a:t>כשאר </a:t>
            </a:r>
            <a:r>
              <a:rPr lang="en-US" b="1"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נקלע לירידה חדה בגרדיאנט, הוא יעדכן את ה-</a:t>
            </a:r>
            <a:r>
              <a:rPr lang="en-US" dirty="0" smtClean="0">
                <a:latin typeface="Varela Round" panose="020B0604020202020204" charset="-79"/>
                <a:cs typeface="Varela Round" panose="020B0604020202020204" charset="-79"/>
              </a:rPr>
              <a:t>Learning rate</a:t>
            </a:r>
            <a:r>
              <a:rPr lang="he-IL" dirty="0" smtClean="0">
                <a:latin typeface="Varela Round" panose="020B0604020202020204" charset="-79"/>
                <a:cs typeface="Varela Round" panose="020B0604020202020204" charset="-79"/>
              </a:rPr>
              <a:t> שלו מספר רב יותר של פעמים עד להגעתו לסוף המדרון – נקודת המינימום. </a:t>
            </a:r>
            <a:r>
              <a:rPr lang="en-US" dirty="0" smtClean="0">
                <a:latin typeface="Varela Round" panose="020B0604020202020204" charset="-79"/>
                <a:cs typeface="Varela Round" panose="020B0604020202020204" charset="-79"/>
              </a:rPr>
              <a:t/>
            </a:r>
            <a:br>
              <a:rPr lang="en-US" dirty="0" smtClean="0">
                <a:latin typeface="Varela Round" panose="020B0604020202020204" charset="-79"/>
                <a:cs typeface="Varela Round" panose="020B0604020202020204" charset="-79"/>
              </a:rPr>
            </a:br>
            <a:r>
              <a:rPr lang="he-IL" dirty="0" smtClean="0">
                <a:latin typeface="Varela Round" panose="020B0604020202020204" charset="-79"/>
                <a:cs typeface="Varela Round" panose="020B0604020202020204" charset="-79"/>
              </a:rPr>
              <a:t>כמות העדכונים של ה-</a:t>
            </a:r>
            <a:r>
              <a:rPr lang="en-US" dirty="0" smtClean="0">
                <a:latin typeface="Varela Round" panose="020B0604020202020204" charset="-79"/>
                <a:cs typeface="Varela Round" panose="020B0604020202020204" charset="-79"/>
              </a:rPr>
              <a:t>Learning rate</a:t>
            </a:r>
            <a:r>
              <a:rPr lang="he-IL" dirty="0" smtClean="0">
                <a:latin typeface="Varela Round" panose="020B0604020202020204" charset="-79"/>
                <a:cs typeface="Varela Round" panose="020B0604020202020204" charset="-79"/>
              </a:rPr>
              <a:t> תגרום ל-</a:t>
            </a:r>
            <a:r>
              <a:rPr lang="en-US"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לראות בנקודת המינימום הזאת כטובה יותר ממה שהיא במציאות, כלומר נמוכה יותר. </a:t>
            </a:r>
          </a:p>
          <a:p>
            <a:pPr marL="501650" indent="-342900" algn="r" rtl="1">
              <a:buFont typeface="Wingdings" panose="05000000000000000000" pitchFamily="2" charset="2"/>
              <a:buChar char="v"/>
            </a:pPr>
            <a:r>
              <a:rPr lang="he-IL" dirty="0" smtClean="0">
                <a:latin typeface="Varela Round" panose="020B0604020202020204" charset="-79"/>
                <a:cs typeface="Varela Round" panose="020B0604020202020204" charset="-79"/>
              </a:rPr>
              <a:t>ה-</a:t>
            </a:r>
            <a:r>
              <a:rPr lang="en-US" b="1" dirty="0" smtClean="0">
                <a:latin typeface="Varela Round" panose="020B0604020202020204" charset="-79"/>
                <a:cs typeface="Varela Round" panose="020B0604020202020204" charset="-79"/>
              </a:rPr>
              <a:t>SGD</a:t>
            </a:r>
            <a:r>
              <a:rPr lang="he-IL" dirty="0" smtClean="0">
                <a:latin typeface="Varela Round" panose="020B0604020202020204" charset="-79"/>
                <a:cs typeface="Varela Round" panose="020B0604020202020204" charset="-79"/>
              </a:rPr>
              <a:t> לא מעדכן את ה-</a:t>
            </a:r>
            <a:r>
              <a:rPr lang="en-US" dirty="0" smtClean="0">
                <a:latin typeface="Varela Round" panose="020B0604020202020204" charset="-79"/>
                <a:cs typeface="Varela Round" panose="020B0604020202020204" charset="-79"/>
              </a:rPr>
              <a:t>Learning rate</a:t>
            </a:r>
            <a:r>
              <a:rPr lang="he-IL" dirty="0" smtClean="0">
                <a:latin typeface="Varela Round" panose="020B0604020202020204" charset="-79"/>
                <a:cs typeface="Varela Round" panose="020B0604020202020204" charset="-79"/>
              </a:rPr>
              <a:t> שלו תוך כדי תנועה, דבר שבא לטובתו</a:t>
            </a:r>
            <a:r>
              <a:rPr lang="he-IL" dirty="0">
                <a:latin typeface="Varela Round" panose="020B0604020202020204" charset="-79"/>
                <a:cs typeface="Varela Round" panose="020B0604020202020204" charset="-79"/>
              </a:rPr>
              <a:t> </a:t>
            </a:r>
            <a:r>
              <a:rPr lang="he-IL" dirty="0" smtClean="0">
                <a:latin typeface="Varela Round" panose="020B0604020202020204" charset="-79"/>
                <a:cs typeface="Varela Round" panose="020B0604020202020204" charset="-79"/>
              </a:rPr>
              <a:t>כשהמשטח הגיאומטרי לא יציב ומכיל שיפועים חדים. </a:t>
            </a:r>
            <a:r>
              <a:rPr lang="en-US" dirty="0">
                <a:latin typeface="Varela Round" panose="020B0604020202020204" charset="-79"/>
                <a:cs typeface="Varela Round" panose="020B0604020202020204" charset="-79"/>
              </a:rPr>
              <a:t/>
            </a:r>
            <a:br>
              <a:rPr lang="en-US" dirty="0">
                <a:latin typeface="Varela Round" panose="020B0604020202020204" charset="-79"/>
                <a:cs typeface="Varela Round" panose="020B0604020202020204" charset="-79"/>
              </a:rPr>
            </a:br>
            <a:endParaRPr lang="he-IL" dirty="0" smtClean="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4041620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42698" y="1269999"/>
            <a:ext cx="8258604" cy="752781"/>
          </a:xfrm>
        </p:spPr>
        <p:txBody>
          <a:bodyPr>
            <a:normAutofit/>
          </a:bodyPr>
          <a:lstStyle/>
          <a:p>
            <a:pPr algn="ctr"/>
            <a:r>
              <a:rPr lang="en-US" sz="2800" dirty="0" smtClean="0">
                <a:latin typeface="Varela Round" panose="020B0604020202020204" charset="-79"/>
                <a:cs typeface="Varela Round" panose="020B0604020202020204" charset="-79"/>
              </a:rPr>
              <a:t>Explanation </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194734" y="2274071"/>
            <a:ext cx="8754532" cy="2539592"/>
          </a:xfrm>
        </p:spPr>
        <p:txBody>
          <a:bodyPr>
            <a:noAutofit/>
          </a:bodyPr>
          <a:lstStyle/>
          <a:p>
            <a:pPr marL="158750" indent="0" algn="r" rtl="1">
              <a:buNone/>
            </a:pPr>
            <a:r>
              <a:rPr lang="he-IL" u="sng" dirty="0">
                <a:latin typeface="Varela Round" panose="020B0604020202020204" charset="-79"/>
                <a:cs typeface="Varela Round" panose="020B0604020202020204" charset="-79"/>
              </a:rPr>
              <a:t>נקודת מינימום בסוף מדרון מתון ("שטוח" יותר): </a:t>
            </a:r>
          </a:p>
          <a:p>
            <a:pPr marL="158750" indent="0" algn="r" rtl="1">
              <a:buNone/>
            </a:pPr>
            <a:endParaRPr lang="he-IL" dirty="0" smtClean="0">
              <a:latin typeface="Varela Round" panose="020B0604020202020204" charset="-79"/>
              <a:cs typeface="Varela Round" panose="020B0604020202020204" charset="-79"/>
            </a:endParaRPr>
          </a:p>
          <a:p>
            <a:pPr marL="444500" indent="-285750" algn="r" rtl="1">
              <a:lnSpc>
                <a:spcPct val="170000"/>
              </a:lnSpc>
              <a:buFont typeface="Wingdings" panose="05000000000000000000" pitchFamily="2" charset="2"/>
              <a:buChar char="v"/>
            </a:pPr>
            <a:r>
              <a:rPr lang="en-US" b="1" dirty="0">
                <a:latin typeface="Varela Round" panose="020B0604020202020204" charset="-79"/>
                <a:cs typeface="Varela Round" panose="020B0604020202020204" charset="-79"/>
              </a:rPr>
              <a:t>ADAM</a:t>
            </a:r>
            <a:r>
              <a:rPr lang="he-IL" dirty="0">
                <a:latin typeface="Varela Round" panose="020B0604020202020204" charset="-79"/>
                <a:cs typeface="Varela Round" panose="020B0604020202020204" charset="-79"/>
              </a:rPr>
              <a:t> מחליש את עוצמת ה-</a:t>
            </a:r>
            <a:r>
              <a:rPr lang="en-US" dirty="0">
                <a:latin typeface="Varela Round" panose="020B0604020202020204" charset="-79"/>
                <a:cs typeface="Varela Round" panose="020B0604020202020204" charset="-79"/>
              </a:rPr>
              <a:t>Gradient</a:t>
            </a:r>
            <a:r>
              <a:rPr lang="he-IL" dirty="0">
                <a:latin typeface="Varela Round" panose="020B0604020202020204" charset="-79"/>
                <a:cs typeface="Varela Round" panose="020B0604020202020204" charset="-79"/>
              </a:rPr>
              <a:t> בכל איטרציה, כך </a:t>
            </a:r>
            <a:r>
              <a:rPr lang="he-IL" dirty="0" smtClean="0">
                <a:latin typeface="Varela Round" panose="020B0604020202020204" charset="-79"/>
                <a:cs typeface="Varela Round" panose="020B0604020202020204" charset="-79"/>
              </a:rPr>
              <a:t>שנקודות </a:t>
            </a:r>
            <a:r>
              <a:rPr lang="he-IL" dirty="0">
                <a:latin typeface="Varela Round" panose="020B0604020202020204" charset="-79"/>
                <a:cs typeface="Varela Round" panose="020B0604020202020204" charset="-79"/>
              </a:rPr>
              <a:t>מינימום </a:t>
            </a:r>
            <a:r>
              <a:rPr lang="he-IL" dirty="0" smtClean="0">
                <a:latin typeface="Varela Round" panose="020B0604020202020204" charset="-79"/>
                <a:cs typeface="Varela Round" panose="020B0604020202020204" charset="-79"/>
              </a:rPr>
              <a:t>שתגיע לאחר מדרון מתון יותר, תראה כפחות מינימלית ממה שהיא באמת מפי </a:t>
            </a:r>
            <a:r>
              <a:rPr lang="en-US"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a:t>
            </a:r>
          </a:p>
          <a:p>
            <a:pPr marL="501650" indent="-342900" algn="r" rtl="1">
              <a:lnSpc>
                <a:spcPct val="150000"/>
              </a:lnSpc>
              <a:buFont typeface="Wingdings" panose="05000000000000000000" pitchFamily="2" charset="2"/>
              <a:buChar char="v"/>
            </a:pPr>
            <a:r>
              <a:rPr lang="en-US" b="1" dirty="0" smtClean="0">
                <a:latin typeface="Varela Round" panose="020B0604020202020204" charset="-79"/>
                <a:cs typeface="Varela Round" panose="020B0604020202020204" charset="-79"/>
              </a:rPr>
              <a:t>SGD</a:t>
            </a:r>
            <a:r>
              <a:rPr lang="he-IL" dirty="0" smtClean="0">
                <a:latin typeface="Varela Round" panose="020B0604020202020204" charset="-79"/>
                <a:cs typeface="Varela Round" panose="020B0604020202020204" charset="-79"/>
              </a:rPr>
              <a:t> לעומת זאת, לא ממעיט בעוצמת הגרדיאנט ולכן ידע לזהות טוב יותר את מדידת הרדון האמתית של נקודת המינימום. כלומר, הוא פחות יושפע משיפוע הגרדיאנט שהוביל לנקודה. </a:t>
            </a:r>
          </a:p>
        </p:txBody>
      </p:sp>
    </p:spTree>
    <p:extLst>
      <p:ext uri="{BB962C8B-B14F-4D97-AF65-F5344CB8AC3E}">
        <p14:creationId xmlns:p14="http://schemas.microsoft.com/office/powerpoint/2010/main" val="1256439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696884" y="1325105"/>
            <a:ext cx="7628308" cy="712094"/>
          </a:xfrm>
        </p:spPr>
        <p:txBody>
          <a:bodyPr>
            <a:normAutofit/>
          </a:bodyPr>
          <a:lstStyle/>
          <a:p>
            <a:pPr algn="ctr"/>
            <a:r>
              <a:rPr lang="en-US" sz="2800" dirty="0">
                <a:latin typeface="Varela Round" panose="020B0604020202020204" charset="-79"/>
                <a:cs typeface="Varela Round" panose="020B0604020202020204" charset="-79"/>
              </a:rPr>
              <a:t>Result </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237742" y="2225323"/>
            <a:ext cx="8546591" cy="2418283"/>
          </a:xfrm>
        </p:spPr>
        <p:txBody>
          <a:bodyPr>
            <a:normAutofit/>
          </a:bodyPr>
          <a:lstStyle/>
          <a:p>
            <a:pPr algn="r" rtl="1">
              <a:lnSpc>
                <a:spcPct val="150000"/>
              </a:lnSpc>
              <a:buFont typeface="Wingdings" panose="05000000000000000000" pitchFamily="2" charset="2"/>
              <a:buChar char="v"/>
            </a:pPr>
            <a:r>
              <a:rPr lang="en-US" b="1" dirty="0">
                <a:latin typeface="Varela Round" panose="020B0604020202020204" charset="-79"/>
                <a:cs typeface="Varela Round" panose="020B0604020202020204" charset="-79"/>
              </a:rPr>
              <a:t>SGD</a:t>
            </a:r>
            <a:r>
              <a:rPr lang="he-IL" dirty="0">
                <a:latin typeface="Varela Round" panose="020B0604020202020204" charset="-79"/>
                <a:cs typeface="Varela Round" panose="020B0604020202020204" charset="-79"/>
              </a:rPr>
              <a:t> נוטה להתכנס לנקודות </a:t>
            </a:r>
            <a:r>
              <a:rPr lang="he-IL" dirty="0" smtClean="0">
                <a:latin typeface="Varela Round" panose="020B0604020202020204" charset="-79"/>
                <a:cs typeface="Varela Round" panose="020B0604020202020204" charset="-79"/>
              </a:rPr>
              <a:t>מינימום "מתונות" </a:t>
            </a:r>
            <a:r>
              <a:rPr lang="en-US" dirty="0" smtClean="0">
                <a:latin typeface="Varela Round" panose="020B0604020202020204" charset="-79"/>
                <a:cs typeface="Varela Round" panose="020B0604020202020204" charset="-79"/>
              </a:rPr>
              <a:t/>
            </a:r>
            <a:br>
              <a:rPr lang="en-US" dirty="0" smtClean="0">
                <a:latin typeface="Varela Round" panose="020B0604020202020204" charset="-79"/>
                <a:cs typeface="Varela Round" panose="020B0604020202020204" charset="-79"/>
              </a:rPr>
            </a:br>
            <a:r>
              <a:rPr lang="he-IL" dirty="0" smtClean="0">
                <a:latin typeface="Varela Round" panose="020B0604020202020204" charset="-79"/>
                <a:cs typeface="Varela Round" panose="020B0604020202020204" charset="-79"/>
              </a:rPr>
              <a:t>ואילו </a:t>
            </a:r>
            <a:r>
              <a:rPr lang="en-US" b="1"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נוטה </a:t>
            </a:r>
            <a:r>
              <a:rPr lang="he-IL" dirty="0">
                <a:latin typeface="Varela Round" panose="020B0604020202020204" charset="-79"/>
                <a:cs typeface="Varela Round" panose="020B0604020202020204" charset="-79"/>
              </a:rPr>
              <a:t>להתכנס לנקודות מינימום </a:t>
            </a:r>
            <a:r>
              <a:rPr lang="he-IL" dirty="0" smtClean="0">
                <a:latin typeface="Varela Round" panose="020B0604020202020204" charset="-79"/>
                <a:cs typeface="Varela Round" panose="020B0604020202020204" charset="-79"/>
              </a:rPr>
              <a:t>"חדות" </a:t>
            </a:r>
            <a:r>
              <a:rPr lang="he-IL" dirty="0">
                <a:latin typeface="Varela Round" panose="020B0604020202020204" charset="-79"/>
                <a:cs typeface="Varela Round" panose="020B0604020202020204" charset="-79"/>
              </a:rPr>
              <a:t>יותר.</a:t>
            </a:r>
          </a:p>
          <a:p>
            <a:pPr algn="r" rtl="1">
              <a:lnSpc>
                <a:spcPct val="150000"/>
              </a:lnSpc>
              <a:buFont typeface="Wingdings" panose="05000000000000000000" pitchFamily="2" charset="2"/>
              <a:buChar char="v"/>
            </a:pPr>
            <a:r>
              <a:rPr lang="he-IL" b="1" dirty="0" smtClean="0">
                <a:latin typeface="Varela Round" panose="020B0604020202020204" charset="-79"/>
                <a:cs typeface="Varela Round" panose="020B0604020202020204" charset="-79"/>
              </a:rPr>
              <a:t>זמן ההתכנסות </a:t>
            </a:r>
            <a:r>
              <a:rPr lang="he-IL" dirty="0">
                <a:latin typeface="Varela Round" panose="020B0604020202020204" charset="-79"/>
                <a:cs typeface="Varela Round" panose="020B0604020202020204" charset="-79"/>
              </a:rPr>
              <a:t>(מספר </a:t>
            </a:r>
            <a:r>
              <a:rPr lang="en-US" dirty="0" smtClean="0">
                <a:latin typeface="Varela Round" panose="020B0604020202020204" charset="-79"/>
                <a:cs typeface="Varela Round" panose="020B0604020202020204" charset="-79"/>
              </a:rPr>
              <a:t>epoch</a:t>
            </a:r>
            <a:r>
              <a:rPr lang="he-IL" dirty="0">
                <a:latin typeface="Varela Round" panose="020B0604020202020204" charset="-79"/>
                <a:cs typeface="Varela Round" panose="020B0604020202020204" charset="-79"/>
              </a:rPr>
              <a:t>-ים</a:t>
            </a:r>
            <a:r>
              <a:rPr lang="en-US" dirty="0">
                <a:latin typeface="Varela Round" panose="020B0604020202020204" charset="-79"/>
                <a:cs typeface="Varela Round" panose="020B0604020202020204" charset="-79"/>
              </a:rPr>
              <a:t>(</a:t>
            </a:r>
            <a:r>
              <a:rPr lang="he-IL" dirty="0">
                <a:latin typeface="Varela Round" panose="020B0604020202020204" charset="-79"/>
                <a:cs typeface="Varela Round" panose="020B0604020202020204" charset="-79"/>
              </a:rPr>
              <a:t> של </a:t>
            </a:r>
            <a:r>
              <a:rPr lang="en-US" dirty="0">
                <a:latin typeface="Varela Round" panose="020B0604020202020204" charset="-79"/>
                <a:cs typeface="Varela Round" panose="020B0604020202020204" charset="-79"/>
              </a:rPr>
              <a:t>ADAM</a:t>
            </a:r>
            <a:r>
              <a:rPr lang="he-IL" dirty="0">
                <a:latin typeface="Varela Round" panose="020B0604020202020204" charset="-79"/>
                <a:cs typeface="Varela Round" panose="020B0604020202020204" charset="-79"/>
              </a:rPr>
              <a:t> קצר יותר, </a:t>
            </a:r>
            <a:r>
              <a:rPr lang="en-US" dirty="0" smtClean="0">
                <a:latin typeface="Varela Round" panose="020B0604020202020204" charset="-79"/>
                <a:cs typeface="Varela Round" panose="020B0604020202020204" charset="-79"/>
              </a:rPr>
              <a:t/>
            </a:r>
            <a:br>
              <a:rPr lang="en-US" dirty="0" smtClean="0">
                <a:latin typeface="Varela Round" panose="020B0604020202020204" charset="-79"/>
                <a:cs typeface="Varela Round" panose="020B0604020202020204" charset="-79"/>
              </a:rPr>
            </a:br>
            <a:r>
              <a:rPr lang="he-IL" dirty="0" smtClean="0">
                <a:latin typeface="Varela Round" panose="020B0604020202020204" charset="-79"/>
                <a:cs typeface="Varela Round" panose="020B0604020202020204" charset="-79"/>
              </a:rPr>
              <a:t>אך לרוב </a:t>
            </a:r>
            <a:r>
              <a:rPr lang="en-US" dirty="0">
                <a:latin typeface="Varela Round" panose="020B0604020202020204" charset="-79"/>
                <a:cs typeface="Varela Round" panose="020B0604020202020204" charset="-79"/>
              </a:rPr>
              <a:t>SGD</a:t>
            </a:r>
            <a:r>
              <a:rPr lang="he-IL" dirty="0">
                <a:latin typeface="Varela Round" panose="020B0604020202020204" charset="-79"/>
                <a:cs typeface="Varela Round" panose="020B0604020202020204" charset="-79"/>
              </a:rPr>
              <a:t> </a:t>
            </a:r>
            <a:r>
              <a:rPr lang="he-IL" dirty="0" smtClean="0">
                <a:latin typeface="Varela Round" panose="020B0604020202020204" charset="-79"/>
                <a:cs typeface="Varela Round" panose="020B0604020202020204" charset="-79"/>
              </a:rPr>
              <a:t>יתכנס </a:t>
            </a:r>
            <a:r>
              <a:rPr lang="he-IL" dirty="0">
                <a:latin typeface="Varela Round" panose="020B0604020202020204" charset="-79"/>
                <a:cs typeface="Varela Round" panose="020B0604020202020204" charset="-79"/>
              </a:rPr>
              <a:t>לנקודת מינימום טובה יותר</a:t>
            </a:r>
            <a:r>
              <a:rPr lang="he-IL" dirty="0" smtClean="0">
                <a:latin typeface="Varela Round" panose="020B0604020202020204" charset="-79"/>
                <a:cs typeface="Varela Round" panose="020B0604020202020204" charset="-79"/>
              </a:rPr>
              <a:t>.</a:t>
            </a:r>
          </a:p>
          <a:p>
            <a:pPr algn="r" rtl="1">
              <a:lnSpc>
                <a:spcPct val="150000"/>
              </a:lnSpc>
              <a:buFont typeface="Wingdings" panose="05000000000000000000" pitchFamily="2" charset="2"/>
              <a:buChar char="v"/>
            </a:pPr>
            <a:r>
              <a:rPr lang="he-IL" b="1" dirty="0">
                <a:latin typeface="Varela Round" panose="020B0604020202020204" charset="-79"/>
                <a:cs typeface="Varela Round" panose="020B0604020202020204" charset="-79"/>
              </a:rPr>
              <a:t>המבנה האדפטיבי </a:t>
            </a:r>
            <a:r>
              <a:rPr lang="he-IL" dirty="0">
                <a:latin typeface="Varela Round" panose="020B0604020202020204" charset="-79"/>
                <a:cs typeface="Varela Round" panose="020B0604020202020204" charset="-79"/>
              </a:rPr>
              <a:t>של </a:t>
            </a:r>
            <a:r>
              <a:rPr lang="en-US" dirty="0">
                <a:latin typeface="Varela Round" panose="020B0604020202020204" charset="-79"/>
                <a:cs typeface="Varela Round" panose="020B0604020202020204" charset="-79"/>
              </a:rPr>
              <a:t>ADAM</a:t>
            </a:r>
            <a:r>
              <a:rPr lang="he-IL" dirty="0">
                <a:latin typeface="Varela Round" panose="020B0604020202020204" charset="-79"/>
                <a:cs typeface="Varela Round" panose="020B0604020202020204" charset="-79"/>
              </a:rPr>
              <a:t> ממעיט את השיפוע עקב החלשת </a:t>
            </a:r>
            <a:r>
              <a:rPr lang="he-IL" dirty="0" smtClean="0">
                <a:latin typeface="Varela Round" panose="020B0604020202020204" charset="-79"/>
                <a:cs typeface="Varela Round" panose="020B0604020202020204" charset="-79"/>
              </a:rPr>
              <a:t>הרעשים, דבר שיקשה עליו לזהות את ערכן האמתי של נקודות המינימום, ללא השפעת המדרון שמוביל אליהן.</a:t>
            </a:r>
            <a:endParaRPr lang="he-IL" dirty="0">
              <a:latin typeface="Varela Round" panose="020B0604020202020204" charset="-79"/>
              <a:cs typeface="Varela Round" panose="020B0604020202020204" charset="-79"/>
            </a:endParaRPr>
          </a:p>
          <a:p>
            <a:pPr algn="r" rtl="1">
              <a:lnSpc>
                <a:spcPct val="150000"/>
              </a:lnSpc>
              <a:buFont typeface="Wingdings" panose="05000000000000000000" pitchFamily="2" charset="2"/>
              <a:buChar char="v"/>
            </a:pPr>
            <a:endParaRPr lang="he-IL" dirty="0">
              <a:solidFill>
                <a:srgbClr val="FF0000"/>
              </a:solidFill>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3763718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קבוצה 8"/>
          <p:cNvGrpSpPr/>
          <p:nvPr/>
        </p:nvGrpSpPr>
        <p:grpSpPr>
          <a:xfrm>
            <a:off x="1667781" y="2068558"/>
            <a:ext cx="5808437" cy="3004668"/>
            <a:chOff x="1741307" y="1449924"/>
            <a:chExt cx="6136968" cy="3327261"/>
          </a:xfrm>
        </p:grpSpPr>
        <p:pic>
          <p:nvPicPr>
            <p:cNvPr id="4" name="תמונה 3"/>
            <p:cNvPicPr>
              <a:picLocks noChangeAspect="1"/>
            </p:cNvPicPr>
            <p:nvPr/>
          </p:nvPicPr>
          <p:blipFill rotWithShape="1">
            <a:blip r:embed="rId3"/>
            <a:srcRect b="21239"/>
            <a:stretch/>
          </p:blipFill>
          <p:spPr>
            <a:xfrm>
              <a:off x="2109543" y="1449924"/>
              <a:ext cx="5661386" cy="351313"/>
            </a:xfrm>
            <a:prstGeom prst="rect">
              <a:avLst/>
            </a:prstGeom>
          </p:spPr>
        </p:pic>
        <p:grpSp>
          <p:nvGrpSpPr>
            <p:cNvPr id="7" name="קבוצה 6"/>
            <p:cNvGrpSpPr/>
            <p:nvPr/>
          </p:nvGrpSpPr>
          <p:grpSpPr>
            <a:xfrm>
              <a:off x="1741307" y="1896431"/>
              <a:ext cx="6136968" cy="2880754"/>
              <a:chOff x="1824428" y="2278002"/>
              <a:chExt cx="6136968" cy="2880754"/>
            </a:xfrm>
          </p:grpSpPr>
          <p:pic>
            <p:nvPicPr>
              <p:cNvPr id="5" name="תמונה 4"/>
              <p:cNvPicPr>
                <a:picLocks noChangeAspect="1"/>
              </p:cNvPicPr>
              <p:nvPr/>
            </p:nvPicPr>
            <p:blipFill rotWithShape="1">
              <a:blip r:embed="rId4"/>
              <a:srcRect l="51496" t="14695"/>
              <a:stretch/>
            </p:blipFill>
            <p:spPr>
              <a:xfrm>
                <a:off x="1824428" y="2278002"/>
                <a:ext cx="2699395" cy="2880753"/>
              </a:xfrm>
              <a:prstGeom prst="rect">
                <a:avLst/>
              </a:prstGeom>
            </p:spPr>
          </p:pic>
          <p:pic>
            <p:nvPicPr>
              <p:cNvPr id="6" name="תמונה 5"/>
              <p:cNvPicPr>
                <a:picLocks noChangeAspect="1"/>
              </p:cNvPicPr>
              <p:nvPr/>
            </p:nvPicPr>
            <p:blipFill rotWithShape="1">
              <a:blip r:embed="rId5"/>
              <a:srcRect l="50571" t="3313" b="1"/>
              <a:stretch/>
            </p:blipFill>
            <p:spPr>
              <a:xfrm>
                <a:off x="5400270" y="2283430"/>
                <a:ext cx="2561126" cy="2875326"/>
              </a:xfrm>
              <a:prstGeom prst="rect">
                <a:avLst/>
              </a:prstGeom>
            </p:spPr>
          </p:pic>
        </p:grpSp>
      </p:grpSp>
      <p:sp>
        <p:nvSpPr>
          <p:cNvPr id="8" name="מלבן 7"/>
          <p:cNvSpPr/>
          <p:nvPr/>
        </p:nvSpPr>
        <p:spPr>
          <a:xfrm>
            <a:off x="0" y="1176006"/>
            <a:ext cx="9144000" cy="830997"/>
          </a:xfrm>
          <a:prstGeom prst="rect">
            <a:avLst/>
          </a:prstGeom>
        </p:spPr>
        <p:txBody>
          <a:bodyPr wrap="square">
            <a:spAutoFit/>
          </a:bodyPr>
          <a:lstStyle/>
          <a:p>
            <a:pPr algn="ctr"/>
            <a:r>
              <a:rPr lang="en-US" sz="2400" b="1" dirty="0">
                <a:latin typeface="Varela Round" panose="020B0604020202020204" charset="-79"/>
                <a:cs typeface="Varela Round" panose="020B0604020202020204" charset="-79"/>
              </a:rPr>
              <a:t>Illustration of SGD and ADAM on </a:t>
            </a:r>
          </a:p>
          <a:p>
            <a:pPr algn="ctr"/>
            <a:r>
              <a:rPr lang="en-US" sz="2400" b="1" u="sng" dirty="0">
                <a:latin typeface="Varela Round" panose="020B0604020202020204" charset="-79"/>
                <a:cs typeface="Varela Round" panose="020B0604020202020204" charset="-79"/>
              </a:rPr>
              <a:t>fully connected networks</a:t>
            </a:r>
            <a:endParaRPr lang="he-IL" sz="2400" b="1" u="sng"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4210915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932004" y="1340603"/>
            <a:ext cx="7279992" cy="776571"/>
          </a:xfrm>
        </p:spPr>
        <p:txBody>
          <a:bodyPr>
            <a:normAutofit/>
          </a:bodyPr>
          <a:lstStyle/>
          <a:p>
            <a:pPr algn="ctr"/>
            <a:r>
              <a:rPr lang="en-US" sz="2800" dirty="0">
                <a:latin typeface="Varela Round" panose="020B0604020202020204" charset="-79"/>
                <a:cs typeface="Varela Round" panose="020B0604020202020204" charset="-79"/>
              </a:rPr>
              <a:t>Conclusion</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932004" y="2375114"/>
            <a:ext cx="7279992" cy="2353733"/>
          </a:xfrm>
        </p:spPr>
        <p:txBody>
          <a:bodyPr>
            <a:normAutofit lnSpcReduction="10000"/>
          </a:bodyPr>
          <a:lstStyle/>
          <a:p>
            <a:pPr marL="127000" indent="0" algn="ctr" rtl="1">
              <a:lnSpc>
                <a:spcPct val="150000"/>
              </a:lnSpc>
              <a:buNone/>
            </a:pPr>
            <a:r>
              <a:rPr lang="en-US" dirty="0" smtClean="0">
                <a:latin typeface="Varela Round" panose="020B0604020202020204" charset="-79"/>
                <a:cs typeface="Varela Round" panose="020B0604020202020204" charset="-79"/>
              </a:rPr>
              <a:t>SGD</a:t>
            </a:r>
            <a:r>
              <a:rPr lang="he-IL" dirty="0" smtClean="0">
                <a:latin typeface="Varela Round" panose="020B0604020202020204" charset="-79"/>
                <a:cs typeface="Varela Round" panose="020B0604020202020204" charset="-79"/>
              </a:rPr>
              <a:t> </a:t>
            </a:r>
            <a:r>
              <a:rPr lang="he-IL" dirty="0">
                <a:latin typeface="Varela Round" panose="020B0604020202020204" charset="-79"/>
                <a:cs typeface="Varela Round" panose="020B0604020202020204" charset="-79"/>
              </a:rPr>
              <a:t>לרוב יגיע לביצועים טובים מאלו של </a:t>
            </a:r>
            <a:r>
              <a:rPr lang="en-US"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a:t>
            </a:r>
            <a:r>
              <a:rPr lang="he-IL" dirty="0">
                <a:latin typeface="Varela Round" panose="020B0604020202020204" charset="-79"/>
                <a:cs typeface="Varela Round" panose="020B0604020202020204" charset="-79"/>
              </a:rPr>
              <a:t> </a:t>
            </a:r>
            <a:r>
              <a:rPr lang="he-IL" dirty="0" smtClean="0">
                <a:latin typeface="Varela Round" panose="020B0604020202020204" charset="-79"/>
                <a:cs typeface="Varela Round" panose="020B0604020202020204" charset="-79"/>
              </a:rPr>
              <a:t>כיוון </a:t>
            </a:r>
            <a:r>
              <a:rPr lang="he-IL" dirty="0">
                <a:latin typeface="Varela Round" panose="020B0604020202020204" charset="-79"/>
                <a:cs typeface="Varela Round" panose="020B0604020202020204" charset="-79"/>
              </a:rPr>
              <a:t>שפונקציית ההתכנסות שלו מאפשרת </a:t>
            </a:r>
            <a:r>
              <a:rPr lang="he-IL" dirty="0" smtClean="0">
                <a:latin typeface="Varela Round" panose="020B0604020202020204" charset="-79"/>
                <a:cs typeface="Varela Round" panose="020B0604020202020204" charset="-79"/>
              </a:rPr>
              <a:t>פענוח </a:t>
            </a:r>
            <a:r>
              <a:rPr lang="he-IL" dirty="0">
                <a:latin typeface="Varela Round" panose="020B0604020202020204" charset="-79"/>
                <a:cs typeface="Varela Round" panose="020B0604020202020204" charset="-79"/>
              </a:rPr>
              <a:t>טוב יותר של המשטח </a:t>
            </a:r>
            <a:r>
              <a:rPr lang="he-IL" dirty="0" smtClean="0">
                <a:latin typeface="Varela Round" panose="020B0604020202020204" charset="-79"/>
                <a:cs typeface="Varela Round" panose="020B0604020202020204" charset="-79"/>
              </a:rPr>
              <a:t>הגיאומטרי </a:t>
            </a:r>
            <a:r>
              <a:rPr lang="he-IL" b="1" dirty="0" smtClean="0">
                <a:latin typeface="Varela Round" panose="020B0604020202020204" charset="-79"/>
                <a:cs typeface="Varela Round" panose="020B0604020202020204" charset="-79"/>
              </a:rPr>
              <a:t>כולו</a:t>
            </a:r>
            <a:r>
              <a:rPr lang="he-IL" dirty="0" smtClean="0">
                <a:latin typeface="Varela Round" panose="020B0604020202020204" charset="-79"/>
                <a:cs typeface="Varela Round" panose="020B0604020202020204" charset="-79"/>
              </a:rPr>
              <a:t>. </a:t>
            </a:r>
          </a:p>
          <a:p>
            <a:pPr marL="127000" indent="0" algn="ctr" rtl="1">
              <a:lnSpc>
                <a:spcPct val="150000"/>
              </a:lnSpc>
              <a:buNone/>
            </a:pPr>
            <a:endParaRPr lang="he-IL" dirty="0" smtClean="0">
              <a:latin typeface="Varela Round" panose="020B0604020202020204" charset="-79"/>
              <a:cs typeface="Varela Round" panose="020B0604020202020204" charset="-79"/>
            </a:endParaRPr>
          </a:p>
          <a:p>
            <a:pPr marL="127000" indent="0" algn="ctr" rtl="1">
              <a:lnSpc>
                <a:spcPct val="150000"/>
              </a:lnSpc>
              <a:buNone/>
            </a:pPr>
            <a:r>
              <a:rPr lang="en-US" dirty="0" smtClean="0">
                <a:latin typeface="Varela Round" panose="020B0604020202020204" charset="-79"/>
                <a:cs typeface="Varela Round" panose="020B0604020202020204" charset="-79"/>
              </a:rPr>
              <a:t>ADAM</a:t>
            </a:r>
            <a:r>
              <a:rPr lang="he-IL" dirty="0" smtClean="0">
                <a:latin typeface="Varela Round" panose="020B0604020202020204" charset="-79"/>
                <a:cs typeface="Varela Round" panose="020B0604020202020204" charset="-79"/>
              </a:rPr>
              <a:t> </a:t>
            </a:r>
            <a:r>
              <a:rPr lang="he-IL" dirty="0">
                <a:latin typeface="Varela Round" panose="020B0604020202020204" charset="-79"/>
                <a:cs typeface="Varela Round" panose="020B0604020202020204" charset="-79"/>
              </a:rPr>
              <a:t>לעומת זאת </a:t>
            </a:r>
            <a:r>
              <a:rPr lang="he-IL" dirty="0" smtClean="0">
                <a:latin typeface="Varela Round" panose="020B0604020202020204" charset="-79"/>
                <a:cs typeface="Varela Round" panose="020B0604020202020204" charset="-79"/>
              </a:rPr>
              <a:t>מתאים את ה-</a:t>
            </a:r>
            <a:r>
              <a:rPr lang="en-US" dirty="0" smtClean="0">
                <a:latin typeface="Varela Round" panose="020B0604020202020204" charset="-79"/>
                <a:cs typeface="Varela Round" panose="020B0604020202020204" charset="-79"/>
              </a:rPr>
              <a:t>Learning rate</a:t>
            </a:r>
            <a:r>
              <a:rPr lang="he-IL" dirty="0" smtClean="0">
                <a:latin typeface="Varela Round" panose="020B0604020202020204" charset="-79"/>
                <a:cs typeface="Varela Round" panose="020B0604020202020204" charset="-79"/>
              </a:rPr>
              <a:t> שלו תוך כדי תנועה כך שהוא יציב יותר, בכל ירידה לחוד, במשטח הגיאומטרי. </a:t>
            </a:r>
          </a:p>
          <a:p>
            <a:pPr marL="127000" indent="0" algn="ctr" rtl="1">
              <a:lnSpc>
                <a:spcPct val="150000"/>
              </a:lnSpc>
              <a:buNone/>
            </a:pPr>
            <a:r>
              <a:rPr lang="he-IL" dirty="0" smtClean="0">
                <a:latin typeface="Varela Round" panose="020B0604020202020204" charset="-79"/>
                <a:cs typeface="Varela Round" panose="020B0604020202020204" charset="-79"/>
              </a:rPr>
              <a:t>בדיעבד תכונה זו פוגעת בהתכנסות לנקודת המינימום הגלובלית. </a:t>
            </a:r>
            <a:endParaRPr lang="he-IL"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481612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97367" y="1478825"/>
            <a:ext cx="8949267" cy="1518375"/>
          </a:xfrm>
        </p:spPr>
        <p:txBody>
          <a:bodyPr>
            <a:noAutofit/>
          </a:bodyPr>
          <a:lstStyle/>
          <a:p>
            <a:pPr algn="ctr"/>
            <a:r>
              <a:rPr lang="en-US" sz="3600" dirty="0">
                <a:latin typeface="Varela Round" panose="020B0604020202020204" charset="-79"/>
                <a:cs typeface="Varela Round" panose="020B0604020202020204" charset="-79"/>
              </a:rPr>
              <a:t>Mixing ADAM and SGD </a:t>
            </a:r>
            <a:br>
              <a:rPr lang="en-US" sz="3600" dirty="0">
                <a:latin typeface="Varela Round" panose="020B0604020202020204" charset="-79"/>
                <a:cs typeface="Varela Round" panose="020B0604020202020204" charset="-79"/>
              </a:rPr>
            </a:br>
            <a:r>
              <a:rPr lang="en-US" sz="3600" dirty="0">
                <a:latin typeface="Varela Round" panose="020B0604020202020204" charset="-79"/>
                <a:cs typeface="Varela Round" panose="020B0604020202020204" charset="-79"/>
              </a:rPr>
              <a:t>a Combined Optimization Method</a:t>
            </a:r>
            <a:endParaRPr lang="he-IL" sz="3600" dirty="0">
              <a:latin typeface="Varela Round" panose="020B0604020202020204" charset="-79"/>
              <a:cs typeface="Varela Round" panose="020B0604020202020204" charset="-79"/>
            </a:endParaRPr>
          </a:p>
        </p:txBody>
      </p:sp>
      <p:pic>
        <p:nvPicPr>
          <p:cNvPr id="4" name="תמונה 3"/>
          <p:cNvPicPr>
            <a:picLocks noChangeAspect="1"/>
          </p:cNvPicPr>
          <p:nvPr/>
        </p:nvPicPr>
        <p:blipFill>
          <a:blip r:embed="rId3"/>
          <a:stretch>
            <a:fillRect/>
          </a:stretch>
        </p:blipFill>
        <p:spPr>
          <a:xfrm>
            <a:off x="2355197" y="3123843"/>
            <a:ext cx="4628338" cy="1797572"/>
          </a:xfrm>
          <a:prstGeom prst="rect">
            <a:avLst/>
          </a:prstGeom>
        </p:spPr>
      </p:pic>
    </p:spTree>
    <p:extLst>
      <p:ext uri="{BB962C8B-B14F-4D97-AF65-F5344CB8AC3E}">
        <p14:creationId xmlns:p14="http://schemas.microsoft.com/office/powerpoint/2010/main" val="2932070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1878299" y="1708949"/>
            <a:ext cx="7003234" cy="2964651"/>
          </a:xfrm>
        </p:spPr>
        <p:txBody>
          <a:bodyPr>
            <a:normAutofit/>
          </a:bodyPr>
          <a:lstStyle/>
          <a:p>
            <a:pPr marL="127000" indent="0" algn="r" rtl="1">
              <a:buNone/>
            </a:pPr>
            <a:r>
              <a:rPr lang="he-IL" sz="2400" b="1" dirty="0">
                <a:latin typeface="Varela Round" panose="020B0604020202020204" charset="-79"/>
                <a:cs typeface="Varela Round" panose="020B0604020202020204" charset="-79"/>
              </a:rPr>
              <a:t>הצעת אסטרטגיה שמשלבת באופן </a:t>
            </a:r>
            <a:r>
              <a:rPr lang="he-IL" sz="2400" b="1" u="sng" dirty="0">
                <a:latin typeface="Varela Round" panose="020B0604020202020204" charset="-79"/>
                <a:cs typeface="Varela Round" panose="020B0604020202020204" charset="-79"/>
              </a:rPr>
              <a:t>אוטומטי</a:t>
            </a:r>
            <a:r>
              <a:rPr lang="he-IL" sz="2400" b="1" dirty="0">
                <a:latin typeface="Varela Round" panose="020B0604020202020204" charset="-79"/>
                <a:cs typeface="Varela Round" panose="020B0604020202020204" charset="-79"/>
              </a:rPr>
              <a:t>:</a:t>
            </a:r>
            <a:r>
              <a:rPr lang="en-US" sz="2400" b="1" dirty="0">
                <a:latin typeface="Varela Round" panose="020B0604020202020204" charset="-79"/>
                <a:cs typeface="Varela Round" panose="020B0604020202020204" charset="-79"/>
              </a:rPr>
              <a:t/>
            </a:r>
            <a:br>
              <a:rPr lang="en-US" sz="2400" b="1" dirty="0">
                <a:latin typeface="Varela Round" panose="020B0604020202020204" charset="-79"/>
                <a:cs typeface="Varela Round" panose="020B0604020202020204" charset="-79"/>
              </a:rPr>
            </a:br>
            <a:endParaRPr lang="he-IL" sz="2400" b="1" dirty="0">
              <a:latin typeface="Varela Round" panose="020B0604020202020204" charset="-79"/>
              <a:cs typeface="Varela Round" panose="020B0604020202020204" charset="-79"/>
            </a:endParaRPr>
          </a:p>
          <a:p>
            <a:pPr marL="1384300" lvl="2" indent="-342900" algn="r" rtl="1">
              <a:buFont typeface="+mj-lt"/>
              <a:buAutoNum type="arabicPeriod"/>
            </a:pPr>
            <a:r>
              <a:rPr lang="he-IL" sz="1600" dirty="0">
                <a:latin typeface="Varela Round" panose="020B0604020202020204" charset="-79"/>
                <a:cs typeface="Varela Round" panose="020B0604020202020204" charset="-79"/>
              </a:rPr>
              <a:t>את היתרונות של השיטה האדפטיבית כמו </a:t>
            </a:r>
            <a:r>
              <a:rPr lang="en-US" sz="1600" dirty="0">
                <a:latin typeface="Varela Round" panose="020B0604020202020204" charset="-79"/>
                <a:cs typeface="Varela Round" panose="020B0604020202020204" charset="-79"/>
              </a:rPr>
              <a:t>ADAM</a:t>
            </a:r>
          </a:p>
          <a:p>
            <a:pPr marL="1384300" lvl="2" indent="-342900" algn="r" rtl="1">
              <a:lnSpc>
                <a:spcPct val="160000"/>
              </a:lnSpc>
              <a:buFont typeface="+mj-lt"/>
              <a:buAutoNum type="arabicPeriod"/>
            </a:pPr>
            <a:r>
              <a:rPr lang="he-IL" sz="1600" dirty="0">
                <a:latin typeface="Varela Round" panose="020B0604020202020204" charset="-79"/>
                <a:cs typeface="Varela Round" panose="020B0604020202020204" charset="-79"/>
              </a:rPr>
              <a:t>עם </a:t>
            </a:r>
            <a:r>
              <a:rPr lang="he-IL" sz="1600" dirty="0" smtClean="0">
                <a:latin typeface="Varela Round" panose="020B0604020202020204" charset="-79"/>
                <a:cs typeface="Varela Round" panose="020B0604020202020204" charset="-79"/>
              </a:rPr>
              <a:t>הדיוק </a:t>
            </a:r>
            <a:r>
              <a:rPr lang="he-IL" sz="1600" dirty="0" err="1" smtClean="0">
                <a:latin typeface="Varela Round" panose="020B0604020202020204" charset="-79"/>
                <a:cs typeface="Varela Round" panose="020B0604020202020204" charset="-79"/>
              </a:rPr>
              <a:t>המירבי</a:t>
            </a:r>
            <a:r>
              <a:rPr lang="he-IL" sz="1600" dirty="0" smtClean="0">
                <a:latin typeface="Varela Round" panose="020B0604020202020204" charset="-79"/>
                <a:cs typeface="Varela Round" panose="020B0604020202020204" charset="-79"/>
              </a:rPr>
              <a:t> </a:t>
            </a:r>
            <a:r>
              <a:rPr lang="he-IL" sz="1600" dirty="0">
                <a:latin typeface="Varela Round" panose="020B0604020202020204" charset="-79"/>
                <a:cs typeface="Varela Round" panose="020B0604020202020204" charset="-79"/>
              </a:rPr>
              <a:t>של </a:t>
            </a:r>
            <a:r>
              <a:rPr lang="en-US" sz="1600" dirty="0">
                <a:latin typeface="Varela Round" panose="020B0604020202020204" charset="-79"/>
                <a:cs typeface="Varela Round" panose="020B0604020202020204" charset="-79"/>
              </a:rPr>
              <a:t>SGD</a:t>
            </a:r>
          </a:p>
          <a:p>
            <a:pPr marL="127000" indent="0" algn="r" rtl="1">
              <a:lnSpc>
                <a:spcPct val="150000"/>
              </a:lnSpc>
              <a:buNone/>
            </a:pPr>
            <a:r>
              <a:rPr lang="en-US" sz="2200" b="1" dirty="0">
                <a:latin typeface="Varela Round" panose="020B0604020202020204" charset="-79"/>
                <a:cs typeface="Varela Round" panose="020B0604020202020204" charset="-79"/>
              </a:rPr>
              <a:t/>
            </a:r>
            <a:br>
              <a:rPr lang="en-US" sz="2200" b="1" dirty="0">
                <a:latin typeface="Varela Round" panose="020B0604020202020204" charset="-79"/>
                <a:cs typeface="Varela Round" panose="020B0604020202020204" charset="-79"/>
              </a:rPr>
            </a:br>
            <a:r>
              <a:rPr lang="he-IL" sz="2200" b="1" dirty="0">
                <a:latin typeface="Varela Round" panose="020B0604020202020204" charset="-79"/>
                <a:cs typeface="Varela Round" panose="020B0604020202020204" charset="-79"/>
              </a:rPr>
              <a:t>לאורך </a:t>
            </a:r>
            <a:r>
              <a:rPr lang="he-IL" sz="2200" b="1" u="sng" dirty="0">
                <a:latin typeface="Varela Round" panose="020B0604020202020204" charset="-79"/>
                <a:cs typeface="Varela Round" panose="020B0604020202020204" charset="-79"/>
              </a:rPr>
              <a:t>כל</a:t>
            </a:r>
            <a:r>
              <a:rPr lang="he-IL" sz="2200" b="1" dirty="0">
                <a:latin typeface="Varela Round" panose="020B0604020202020204" charset="-79"/>
                <a:cs typeface="Varela Round" panose="020B0604020202020204" charset="-79"/>
              </a:rPr>
              <a:t> תהליך הלמידה. </a:t>
            </a:r>
          </a:p>
        </p:txBody>
      </p:sp>
      <p:pic>
        <p:nvPicPr>
          <p:cNvPr id="2050" name="Picture 2" descr="Flag Goals Sticker for iOS &amp; Android |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267339"/>
            <a:ext cx="3133026" cy="287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9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étoiles qui tournent, tube , noël , fête , anniversaire , glitter , gif ,  étoiles , rond - PicMi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19149" y="1195194"/>
            <a:ext cx="4305701" cy="3080657"/>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p:cNvSpPr>
            <a:spLocks noGrp="1"/>
          </p:cNvSpPr>
          <p:nvPr>
            <p:ph type="ctrTitle"/>
          </p:nvPr>
        </p:nvSpPr>
        <p:spPr>
          <a:xfrm>
            <a:off x="0" y="1956986"/>
            <a:ext cx="9144000" cy="1229529"/>
          </a:xfrm>
        </p:spPr>
        <p:txBody>
          <a:bodyPr>
            <a:normAutofit fontScale="90000"/>
          </a:bodyPr>
          <a:lstStyle/>
          <a:p>
            <a:pPr algn="ctr">
              <a:lnSpc>
                <a:spcPct val="150000"/>
              </a:lnSpc>
            </a:pPr>
            <a:r>
              <a:rPr lang="en-US" sz="4000" dirty="0">
                <a:latin typeface="Varela Round" panose="020B0604020202020204" charset="-79"/>
                <a:cs typeface="Varela Round" panose="020B0604020202020204" charset="-79"/>
              </a:rPr>
              <a:t>MAS</a:t>
            </a:r>
            <a:r>
              <a:rPr lang="en-US" sz="3200" dirty="0">
                <a:latin typeface="Varela Round" panose="020B0604020202020204" charset="-79"/>
                <a:cs typeface="Varela Round" panose="020B0604020202020204" charset="-79"/>
              </a:rPr>
              <a:t/>
            </a:r>
            <a:br>
              <a:rPr lang="en-US" sz="3200" dirty="0">
                <a:latin typeface="Varela Round" panose="020B0604020202020204" charset="-79"/>
                <a:cs typeface="Varela Round" panose="020B0604020202020204" charset="-79"/>
              </a:rPr>
            </a:br>
            <a:r>
              <a:rPr lang="en-US" sz="1800" dirty="0">
                <a:latin typeface="Varela Round" panose="020B0604020202020204" charset="-79"/>
                <a:cs typeface="Varela Round" panose="020B0604020202020204" charset="-79"/>
              </a:rPr>
              <a:t>Mixing ADAM and SGD</a:t>
            </a:r>
            <a:endParaRPr lang="he-IL" sz="1800"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3097153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929817" y="1287756"/>
            <a:ext cx="5379900" cy="1019100"/>
          </a:xfrm>
        </p:spPr>
        <p:txBody>
          <a:bodyPr>
            <a:normAutofit/>
          </a:bodyPr>
          <a:lstStyle/>
          <a:p>
            <a:pPr algn="ctr"/>
            <a:r>
              <a:rPr lang="en-US" sz="2800" dirty="0">
                <a:latin typeface="Varela Round" panose="020B0604020202020204" charset="-79"/>
                <a:cs typeface="Varela Round" panose="020B0604020202020204" charset="-79"/>
              </a:rPr>
              <a:t>How?</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1926067" y="2411381"/>
            <a:ext cx="5387400" cy="504644"/>
          </a:xfrm>
        </p:spPr>
        <p:txBody>
          <a:bodyPr/>
          <a:lstStyle/>
          <a:p>
            <a:pPr marL="127000" indent="0" algn="ctr" rtl="1">
              <a:buNone/>
            </a:pPr>
            <a:r>
              <a:rPr lang="he-IL" sz="1800" dirty="0">
                <a:latin typeface="Varela Round" panose="020B0604020202020204" charset="-79"/>
                <a:cs typeface="Varela Round" panose="020B0604020202020204" charset="-79"/>
              </a:rPr>
              <a:t>ל-</a:t>
            </a:r>
            <a:r>
              <a:rPr lang="en-US" sz="1800" dirty="0">
                <a:latin typeface="Varela Round" panose="020B0604020202020204" charset="-79"/>
                <a:cs typeface="Varela Round" panose="020B0604020202020204" charset="-79"/>
              </a:rPr>
              <a:t>MAS</a:t>
            </a:r>
            <a:r>
              <a:rPr lang="he-IL" sz="1800" dirty="0">
                <a:latin typeface="Varela Round" panose="020B0604020202020204" charset="-79"/>
                <a:cs typeface="Varela Round" panose="020B0604020202020204" charset="-79"/>
              </a:rPr>
              <a:t> יהיו רק שני פרמטרים: </a:t>
            </a:r>
          </a:p>
          <a:p>
            <a:pPr marL="127000" indent="0" algn="r" rtl="1">
              <a:buNone/>
            </a:pPr>
            <a:endParaRPr lang="he-IL" dirty="0">
              <a:latin typeface="Varela Round" panose="020B0604020202020204" charset="-79"/>
              <a:cs typeface="Varela Round" panose="020B0604020202020204" charset="-79"/>
            </a:endParaRPr>
          </a:p>
          <a:p>
            <a:pPr marL="127000" indent="0" algn="r" rtl="1">
              <a:buNone/>
            </a:pPr>
            <a:endParaRPr lang="he-IL" dirty="0">
              <a:latin typeface="Varela Round" panose="020B0604020202020204" charset="-79"/>
              <a:cs typeface="Varela Round" panose="020B0604020202020204" charset="-79"/>
            </a:endParaRPr>
          </a:p>
        </p:txBody>
      </p:sp>
      <mc:AlternateContent xmlns:mc="http://schemas.openxmlformats.org/markup-compatibility/2006" xmlns:a14="http://schemas.microsoft.com/office/drawing/2010/main">
        <mc:Choice Requires="a14">
          <p:sp>
            <p:nvSpPr>
              <p:cNvPr id="4" name="TextBox 3"/>
              <p:cNvSpPr txBox="1"/>
              <p:nvPr/>
            </p:nvSpPr>
            <p:spPr>
              <a:xfrm>
                <a:off x="4913738" y="3085357"/>
                <a:ext cx="2985796" cy="6463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sty m:val="p"/>
                        </m:rPr>
                        <a:rPr lang="el-GR" sz="3600" i="1" smtClean="0">
                          <a:latin typeface="Cambria Math" panose="02040503050406030204" pitchFamily="18" charset="0"/>
                        </a:rPr>
                        <m:t>λ</m:t>
                      </m:r>
                      <m:r>
                        <a:rPr lang="en-US" sz="3600" b="0" i="1" smtClean="0">
                          <a:latin typeface="Cambria Math" panose="02040503050406030204" pitchFamily="18" charset="0"/>
                        </a:rPr>
                        <m:t>𝑠</m:t>
                      </m:r>
                    </m:oMath>
                  </m:oMathPara>
                </a14:m>
                <a:endParaRPr lang="he-IL" sz="3200" dirty="0">
                  <a:latin typeface="Varela Round" panose="020B0604020202020204" charset="-79"/>
                  <a:cs typeface="Varela Round" panose="020B0604020202020204" charset="-79"/>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913738" y="3085357"/>
                <a:ext cx="2985796" cy="646331"/>
              </a:xfrm>
              <a:prstGeom prst="rect">
                <a:avLst/>
              </a:prstGeom>
              <a:blipFill>
                <a:blip r:embed="rId2"/>
                <a:stretch>
                  <a:fillRect t="-14151" b="-34906"/>
                </a:stretch>
              </a:blipFill>
            </p:spPr>
            <p:txBody>
              <a:bodyPr/>
              <a:lstStyle/>
              <a:p>
                <a:r>
                  <a:rPr lang="he-IL">
                    <a:noFill/>
                  </a:rPr>
                  <a:t> </a:t>
                </a:r>
              </a:p>
            </p:txBody>
          </p:sp>
        </mc:Fallback>
      </mc:AlternateContent>
      <p:sp>
        <p:nvSpPr>
          <p:cNvPr id="6" name="TextBox 5"/>
          <p:cNvSpPr txBox="1"/>
          <p:nvPr/>
        </p:nvSpPr>
        <p:spPr>
          <a:xfrm>
            <a:off x="981943" y="2936575"/>
            <a:ext cx="2985796" cy="307777"/>
          </a:xfrm>
          <a:prstGeom prst="rect">
            <a:avLst/>
          </a:prstGeom>
          <a:noFill/>
        </p:spPr>
        <p:txBody>
          <a:bodyPr wrap="square" rtlCol="1">
            <a:spAutoFit/>
          </a:bodyPr>
          <a:lstStyle/>
          <a:p>
            <a:endParaRPr lang="he-IL" dirty="0">
              <a:latin typeface="Varela Round" panose="020B0604020202020204" charset="-79"/>
              <a:cs typeface="Varela Round" panose="020B0604020202020204" charset="-79"/>
            </a:endParaRPr>
          </a:p>
        </p:txBody>
      </p:sp>
      <p:sp>
        <p:nvSpPr>
          <p:cNvPr id="7" name="TextBox 6"/>
          <p:cNvSpPr txBox="1"/>
          <p:nvPr/>
        </p:nvSpPr>
        <p:spPr>
          <a:xfrm>
            <a:off x="1927942" y="3708930"/>
            <a:ext cx="5383651" cy="800219"/>
          </a:xfrm>
          <a:prstGeom prst="rect">
            <a:avLst/>
          </a:prstGeom>
          <a:noFill/>
        </p:spPr>
        <p:txBody>
          <a:bodyPr wrap="square" rtlCol="1">
            <a:spAutoFit/>
          </a:bodyPr>
          <a:lstStyle/>
          <a:p>
            <a:endParaRPr lang="en-US" dirty="0">
              <a:latin typeface="Varela Round" panose="020B0604020202020204" charset="-79"/>
              <a:cs typeface="Varela Round" panose="020B0604020202020204" charset="-79"/>
            </a:endParaRPr>
          </a:p>
          <a:p>
            <a:endParaRPr lang="en-US" dirty="0">
              <a:latin typeface="Varela Round" panose="020B0604020202020204" charset="-79"/>
              <a:cs typeface="Varela Round" panose="020B0604020202020204" charset="-79"/>
            </a:endParaRPr>
          </a:p>
          <a:p>
            <a:pPr algn="ctr" rtl="1"/>
            <a:r>
              <a:rPr lang="he-IL" sz="1800" dirty="0">
                <a:latin typeface="Varela Round" panose="020B0604020202020204" charset="-79"/>
                <a:cs typeface="Varela Round" panose="020B0604020202020204" charset="-79"/>
              </a:rPr>
              <a:t>לצורך </a:t>
            </a:r>
            <a:r>
              <a:rPr lang="he-IL" sz="1800" b="1" u="sng" dirty="0">
                <a:latin typeface="Varela Round" panose="020B0604020202020204" charset="-79"/>
                <a:cs typeface="Varela Round" panose="020B0604020202020204" charset="-79"/>
              </a:rPr>
              <a:t>איזון</a:t>
            </a:r>
            <a:r>
              <a:rPr lang="he-IL" sz="1800" dirty="0">
                <a:latin typeface="Varela Round" panose="020B0604020202020204" charset="-79"/>
                <a:cs typeface="Varela Round" panose="020B0604020202020204" charset="-79"/>
              </a:rPr>
              <a:t> התרומה של </a:t>
            </a:r>
            <a:r>
              <a:rPr lang="en-US" sz="1800" dirty="0">
                <a:latin typeface="Varela Round" panose="020B0604020202020204" charset="-79"/>
                <a:cs typeface="Varela Round" panose="020B0604020202020204" charset="-79"/>
              </a:rPr>
              <a:t>SGD</a:t>
            </a:r>
            <a:r>
              <a:rPr lang="he-IL" sz="1800" dirty="0">
                <a:latin typeface="Varela Round" panose="020B0604020202020204" charset="-79"/>
                <a:cs typeface="Varela Round" panose="020B0604020202020204" charset="-79"/>
              </a:rPr>
              <a:t> ושל </a:t>
            </a:r>
            <a:r>
              <a:rPr lang="en-US" sz="1800" dirty="0">
                <a:latin typeface="Varela Round" panose="020B0604020202020204" charset="-79"/>
                <a:cs typeface="Varela Round" panose="020B0604020202020204" charset="-79"/>
              </a:rPr>
              <a:t>ADAM</a:t>
            </a:r>
            <a:r>
              <a:rPr lang="he-IL" sz="1800" dirty="0">
                <a:latin typeface="Varela Round" panose="020B0604020202020204" charset="-79"/>
                <a:cs typeface="Varela Round" panose="020B0604020202020204" charset="-79"/>
              </a:rPr>
              <a:t>.</a:t>
            </a:r>
          </a:p>
        </p:txBody>
      </p:sp>
      <mc:AlternateContent xmlns:mc="http://schemas.openxmlformats.org/markup-compatibility/2006" xmlns:a14="http://schemas.microsoft.com/office/drawing/2010/main">
        <mc:Choice Requires="a14">
          <p:sp>
            <p:nvSpPr>
              <p:cNvPr id="8" name="TextBox 7"/>
              <p:cNvSpPr txBox="1"/>
              <p:nvPr/>
            </p:nvSpPr>
            <p:spPr>
              <a:xfrm>
                <a:off x="1340001" y="3087832"/>
                <a:ext cx="2985796" cy="646331"/>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m:rPr>
                          <m:sty m:val="p"/>
                        </m:rPr>
                        <a:rPr lang="el-GR" sz="3600" i="1" smtClean="0">
                          <a:latin typeface="Cambria Math" panose="02040503050406030204" pitchFamily="18" charset="0"/>
                        </a:rPr>
                        <m:t>λ</m:t>
                      </m:r>
                      <m:r>
                        <a:rPr lang="en-US" sz="3600" b="0" i="1" smtClean="0">
                          <a:latin typeface="Cambria Math" panose="02040503050406030204" pitchFamily="18" charset="0"/>
                        </a:rPr>
                        <m:t>𝑎</m:t>
                      </m:r>
                    </m:oMath>
                  </m:oMathPara>
                </a14:m>
                <a:endParaRPr lang="he-IL" sz="3600" dirty="0">
                  <a:latin typeface="Varela Round" panose="020B0604020202020204" charset="-79"/>
                  <a:cs typeface="Varela Round" panose="020B0604020202020204" charset="-79"/>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40001" y="3087832"/>
                <a:ext cx="2985796" cy="646331"/>
              </a:xfrm>
              <a:prstGeom prst="rect">
                <a:avLst/>
              </a:prstGeom>
              <a:blipFill>
                <a:blip r:embed="rId3"/>
                <a:stretch>
                  <a:fillRect t="-15094" b="-34906"/>
                </a:stretch>
              </a:blipFill>
            </p:spPr>
            <p:txBody>
              <a:bodyPr/>
              <a:lstStyle/>
              <a:p>
                <a:r>
                  <a:rPr lang="he-IL">
                    <a:noFill/>
                  </a:rPr>
                  <a:t> </a:t>
                </a:r>
              </a:p>
            </p:txBody>
          </p:sp>
        </mc:Fallback>
      </mc:AlternateContent>
    </p:spTree>
    <p:extLst>
      <p:ext uri="{BB962C8B-B14F-4D97-AF65-F5344CB8AC3E}">
        <p14:creationId xmlns:p14="http://schemas.microsoft.com/office/powerpoint/2010/main" val="813675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837161" y="1478825"/>
            <a:ext cx="5891972" cy="1019100"/>
          </a:xfrm>
        </p:spPr>
        <p:txBody>
          <a:bodyPr>
            <a:noAutofit/>
          </a:bodyPr>
          <a:lstStyle/>
          <a:p>
            <a:pPr algn="ctr"/>
            <a:r>
              <a:rPr lang="en-US" sz="2800" dirty="0">
                <a:latin typeface="Varela Round" panose="020B0604020202020204" charset="-79"/>
                <a:cs typeface="Varela Round" panose="020B0604020202020204" charset="-79"/>
              </a:rPr>
              <a:t>when the two optimizers </a:t>
            </a:r>
            <a:r>
              <a:rPr lang="en-US" sz="2800" u="sng" dirty="0">
                <a:latin typeface="Varela Round" panose="020B0604020202020204" charset="-79"/>
                <a:cs typeface="Varela Round" panose="020B0604020202020204" charset="-79"/>
              </a:rPr>
              <a:t/>
            </a:r>
            <a:br>
              <a:rPr lang="en-US" sz="2800" u="sng" dirty="0">
                <a:latin typeface="Varela Round" panose="020B0604020202020204" charset="-79"/>
                <a:cs typeface="Varela Round" panose="020B0604020202020204" charset="-79"/>
              </a:rPr>
            </a:br>
            <a:r>
              <a:rPr lang="en-US" sz="2800" u="sng" dirty="0">
                <a:latin typeface="Varela Round" panose="020B0604020202020204" charset="-79"/>
                <a:cs typeface="Varela Round" panose="020B0604020202020204" charset="-79"/>
              </a:rPr>
              <a:t>agree</a:t>
            </a:r>
            <a:endParaRPr lang="he-IL" sz="2800" u="sng"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2837161" y="2602450"/>
            <a:ext cx="5891971" cy="1725600"/>
          </a:xfrm>
        </p:spPr>
        <p:txBody>
          <a:bodyPr/>
          <a:lstStyle/>
          <a:p>
            <a:pPr marL="127000" indent="0" algn="ctr" rtl="1">
              <a:lnSpc>
                <a:spcPct val="150000"/>
              </a:lnSpc>
              <a:buNone/>
            </a:pPr>
            <a:r>
              <a:rPr lang="en-US" dirty="0">
                <a:latin typeface="Varela Round" panose="020B0604020202020204" charset="-79"/>
                <a:cs typeface="Varela Round" panose="020B0604020202020204" charset="-79"/>
              </a:rPr>
              <a:t>MAS</a:t>
            </a:r>
            <a:r>
              <a:rPr lang="he-IL" dirty="0">
                <a:latin typeface="Varela Round" panose="020B0604020202020204" charset="-79"/>
                <a:cs typeface="Varela Round" panose="020B0604020202020204" charset="-79"/>
              </a:rPr>
              <a:t> יתקדם </a:t>
            </a:r>
            <a:r>
              <a:rPr lang="he-IL" b="1" dirty="0">
                <a:latin typeface="Varela Round" panose="020B0604020202020204" charset="-79"/>
                <a:cs typeface="Varela Round" panose="020B0604020202020204" charset="-79"/>
              </a:rPr>
              <a:t>במהירות</a:t>
            </a:r>
            <a:r>
              <a:rPr lang="he-IL" dirty="0">
                <a:latin typeface="Varela Round" panose="020B0604020202020204" charset="-79"/>
                <a:cs typeface="Varela Round" panose="020B0604020202020204" charset="-79"/>
              </a:rPr>
              <a:t>, בכיוון הזהה לשני האופטימייזרים על פני השטח ששתי פונקציות ה-</a:t>
            </a:r>
            <a:r>
              <a:rPr lang="en-US" dirty="0">
                <a:latin typeface="Varela Round" panose="020B0604020202020204" charset="-79"/>
                <a:cs typeface="Varela Round" panose="020B0604020202020204" charset="-79"/>
              </a:rPr>
              <a:t>Loss</a:t>
            </a:r>
            <a:r>
              <a:rPr lang="he-IL" dirty="0">
                <a:latin typeface="Varela Round" panose="020B0604020202020204" charset="-79"/>
                <a:cs typeface="Varela Round" panose="020B0604020202020204" charset="-79"/>
              </a:rPr>
              <a:t> יוצרות.</a:t>
            </a:r>
          </a:p>
        </p:txBody>
      </p:sp>
      <p:pic>
        <p:nvPicPr>
          <p:cNvPr id="5" name="תמונה 4"/>
          <p:cNvPicPr>
            <a:picLocks noChangeAspect="1"/>
          </p:cNvPicPr>
          <p:nvPr/>
        </p:nvPicPr>
        <p:blipFill rotWithShape="1">
          <a:blip r:embed="rId3"/>
          <a:srcRect l="5022" b="7213"/>
          <a:stretch/>
        </p:blipFill>
        <p:spPr>
          <a:xfrm>
            <a:off x="354563" y="1704704"/>
            <a:ext cx="2482599" cy="2623346"/>
          </a:xfrm>
          <a:prstGeom prst="rect">
            <a:avLst/>
          </a:prstGeom>
        </p:spPr>
      </p:pic>
    </p:spTree>
    <p:extLst>
      <p:ext uri="{BB962C8B-B14F-4D97-AF65-F5344CB8AC3E}">
        <p14:creationId xmlns:p14="http://schemas.microsoft.com/office/powerpoint/2010/main" val="220754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24"/>
          <p:cNvGrpSpPr/>
          <p:nvPr/>
        </p:nvGrpSpPr>
        <p:grpSpPr>
          <a:xfrm>
            <a:off x="458544" y="1981711"/>
            <a:ext cx="8116423" cy="3075880"/>
            <a:chOff x="306150" y="1469575"/>
            <a:chExt cx="8511350" cy="3367875"/>
          </a:xfrm>
        </p:grpSpPr>
        <p:pic>
          <p:nvPicPr>
            <p:cNvPr id="169" name="Google Shape;169;p24"/>
            <p:cNvPicPr preferRelativeResize="0"/>
            <p:nvPr/>
          </p:nvPicPr>
          <p:blipFill rotWithShape="1">
            <a:blip r:embed="rId3">
              <a:alphaModFix/>
            </a:blip>
            <a:srcRect l="1742" t="2574" r="1964" b="4497"/>
            <a:stretch/>
          </p:blipFill>
          <p:spPr>
            <a:xfrm>
              <a:off x="306150" y="1469575"/>
              <a:ext cx="8511276" cy="3367774"/>
            </a:xfrm>
            <a:prstGeom prst="rect">
              <a:avLst/>
            </a:prstGeom>
            <a:noFill/>
            <a:ln>
              <a:noFill/>
            </a:ln>
          </p:spPr>
        </p:pic>
        <p:sp>
          <p:nvSpPr>
            <p:cNvPr id="170" name="Google Shape;170;p24"/>
            <p:cNvSpPr/>
            <p:nvPr/>
          </p:nvSpPr>
          <p:spPr>
            <a:xfrm>
              <a:off x="8358200" y="4469950"/>
              <a:ext cx="459300" cy="367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55;p22">
            <a:extLst>
              <a:ext uri="{FF2B5EF4-FFF2-40B4-BE49-F238E27FC236}">
                <a16:creationId xmlns:a16="http://schemas.microsoft.com/office/drawing/2014/main" id="{3DD2CE44-1740-42C4-9E90-C984D0C6F91E}"/>
              </a:ext>
            </a:extLst>
          </p:cNvPr>
          <p:cNvSpPr txBox="1"/>
          <p:nvPr/>
        </p:nvSpPr>
        <p:spPr>
          <a:xfrm>
            <a:off x="2950283" y="1167143"/>
            <a:ext cx="3132874" cy="6309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900" b="1" dirty="0">
                <a:solidFill>
                  <a:schemeClr val="accent2"/>
                </a:solidFill>
                <a:latin typeface="Varela Round" panose="00000500000000000000" pitchFamily="2" charset="-79"/>
                <a:cs typeface="Varela Round" panose="00000500000000000000" pitchFamily="2" charset="-79"/>
              </a:rPr>
              <a:t>Fitting a model</a:t>
            </a:r>
            <a:endParaRPr dirty="0">
              <a:latin typeface="Varela Round" panose="00000500000000000000" pitchFamily="2" charset="-79"/>
              <a:cs typeface="Varela Round" panose="00000500000000000000" pitchFamily="2" charset="-79"/>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837162" y="1407656"/>
            <a:ext cx="5774575" cy="1019100"/>
          </a:xfrm>
        </p:spPr>
        <p:txBody>
          <a:bodyPr>
            <a:noAutofit/>
          </a:bodyPr>
          <a:lstStyle/>
          <a:p>
            <a:pPr algn="ctr"/>
            <a:r>
              <a:rPr lang="en-US" sz="2800" dirty="0">
                <a:latin typeface="Varela Round" panose="020B0604020202020204" charset="-79"/>
                <a:cs typeface="Varela Round" panose="020B0604020202020204" charset="-79"/>
              </a:rPr>
              <a:t>when the two optimizers do</a:t>
            </a:r>
            <a:r>
              <a:rPr lang="en-US" sz="2800" u="sng" dirty="0">
                <a:latin typeface="Varela Round" panose="020B0604020202020204" charset="-79"/>
                <a:cs typeface="Varela Round" panose="020B0604020202020204" charset="-79"/>
              </a:rPr>
              <a:t/>
            </a:r>
            <a:br>
              <a:rPr lang="en-US" sz="2800" u="sng" dirty="0">
                <a:latin typeface="Varela Round" panose="020B0604020202020204" charset="-79"/>
                <a:cs typeface="Varela Round" panose="020B0604020202020204" charset="-79"/>
              </a:rPr>
            </a:br>
            <a:r>
              <a:rPr lang="en-US" sz="2800" u="sng" dirty="0">
                <a:latin typeface="Varela Round" panose="020B0604020202020204" charset="-79"/>
                <a:cs typeface="Varela Round" panose="020B0604020202020204" charset="-79"/>
              </a:rPr>
              <a:t>not agree</a:t>
            </a:r>
            <a:endParaRPr lang="he-IL" sz="2800" u="sng" dirty="0">
              <a:latin typeface="Varela Round" panose="020B0604020202020204" charset="-79"/>
              <a:cs typeface="Varela Round" panose="020B0604020202020204" charset="-79"/>
            </a:endParaRPr>
          </a:p>
        </p:txBody>
      </p:sp>
      <mc:AlternateContent xmlns:mc="http://schemas.openxmlformats.org/markup-compatibility/2006" xmlns:a14="http://schemas.microsoft.com/office/drawing/2010/main">
        <mc:Choice Requires="a14">
          <p:sp>
            <p:nvSpPr>
              <p:cNvPr id="3" name="מציין מיקום טקסט 2"/>
              <p:cNvSpPr>
                <a:spLocks noGrp="1"/>
              </p:cNvSpPr>
              <p:nvPr>
                <p:ph type="body" idx="1"/>
              </p:nvPr>
            </p:nvSpPr>
            <p:spPr>
              <a:xfrm>
                <a:off x="2837163" y="2510725"/>
                <a:ext cx="5774574" cy="2208509"/>
              </a:xfrm>
            </p:spPr>
            <p:txBody>
              <a:bodyPr>
                <a:noAutofit/>
              </a:bodyPr>
              <a:lstStyle/>
              <a:p>
                <a:pPr marL="127000" indent="0" algn="r" rtl="1">
                  <a:buNone/>
                </a:pPr>
                <a:r>
                  <a:rPr lang="en-US" dirty="0" smtClean="0">
                    <a:latin typeface="Varela Round" panose="020B0604020202020204" charset="-79"/>
                    <a:cs typeface="Varela Round" panose="020B0604020202020204" charset="-79"/>
                  </a:rPr>
                  <a:t>MAS</a:t>
                </a:r>
                <a:r>
                  <a:rPr lang="he-IL" dirty="0">
                    <a:latin typeface="Varela Round" panose="020B0604020202020204" charset="-79"/>
                    <a:cs typeface="Varela Round" panose="020B0604020202020204" charset="-79"/>
                  </a:rPr>
                  <a:t> </a:t>
                </a:r>
                <a:r>
                  <a:rPr lang="he-IL" b="1" dirty="0">
                    <a:latin typeface="Varela Round" panose="020B0604020202020204" charset="-79"/>
                    <a:cs typeface="Varela Round" panose="020B0604020202020204" charset="-79"/>
                  </a:rPr>
                  <a:t>יאט את המהירות </a:t>
                </a:r>
                <a:r>
                  <a:rPr lang="he-IL" dirty="0">
                    <a:latin typeface="Varela Round" panose="020B0604020202020204" charset="-79"/>
                    <a:cs typeface="Varela Round" panose="020B0604020202020204" charset="-79"/>
                  </a:rPr>
                  <a:t>בכיוון</a:t>
                </a:r>
                <a:r>
                  <a:rPr lang="he-IL" b="1" dirty="0">
                    <a:latin typeface="Varela Round" panose="020B0604020202020204" charset="-79"/>
                    <a:cs typeface="Varela Round" panose="020B0604020202020204" charset="-79"/>
                  </a:rPr>
                  <a:t> </a:t>
                </a:r>
                <a:r>
                  <a:rPr lang="he-IL" dirty="0">
                    <a:latin typeface="Varela Round" panose="020B0604020202020204" charset="-79"/>
                    <a:cs typeface="Varela Round" panose="020B0604020202020204" charset="-79"/>
                  </a:rPr>
                  <a:t>האופטימייזר</a:t>
                </a:r>
                <a:r>
                  <a:rPr lang="he-IL" b="1" dirty="0">
                    <a:latin typeface="Varela Round" panose="020B0604020202020204" charset="-79"/>
                    <a:cs typeface="Varela Round" panose="020B0604020202020204" charset="-79"/>
                  </a:rPr>
                  <a:t> השולט </a:t>
                </a:r>
                <a:r>
                  <a:rPr lang="he-IL" dirty="0">
                    <a:latin typeface="Varela Round" panose="020B0604020202020204" charset="-79"/>
                    <a:cs typeface="Varela Round" panose="020B0604020202020204" charset="-79"/>
                  </a:rPr>
                  <a:t>מבין השניים.</a:t>
                </a:r>
              </a:p>
              <a:p>
                <a:pPr marL="127000" indent="0" algn="r" rtl="1">
                  <a:lnSpc>
                    <a:spcPct val="150000"/>
                  </a:lnSpc>
                  <a:buNone/>
                </a:pPr>
                <a:endParaRPr lang="he-IL" dirty="0" smtClean="0">
                  <a:solidFill>
                    <a:schemeClr val="tx1"/>
                  </a:solidFill>
                  <a:latin typeface="Varela Round" panose="020B0604020202020204" charset="-79"/>
                  <a:cs typeface="Varela Round" panose="020B0604020202020204" charset="-79"/>
                </a:endParaRPr>
              </a:p>
              <a:p>
                <a:pPr marL="127000" indent="0" algn="r" rtl="1">
                  <a:lnSpc>
                    <a:spcPct val="150000"/>
                  </a:lnSpc>
                  <a:buNone/>
                </a:pPr>
                <a:r>
                  <a:rPr lang="he-IL" u="sng" dirty="0" smtClean="0">
                    <a:solidFill>
                      <a:schemeClr val="tx1"/>
                    </a:solidFill>
                    <a:latin typeface="Varela Round" panose="020B0604020202020204" charset="-79"/>
                    <a:cs typeface="Varela Round" panose="020B0604020202020204" charset="-79"/>
                  </a:rPr>
                  <a:t>מי האופטימייזר השולט?</a:t>
                </a:r>
                <a:r>
                  <a:rPr lang="en-US" u="sng" dirty="0" smtClean="0">
                    <a:solidFill>
                      <a:schemeClr val="tx1"/>
                    </a:solidFill>
                    <a:latin typeface="Varela Round" panose="020B0604020202020204" charset="-79"/>
                    <a:cs typeface="Varela Round" panose="020B0604020202020204" charset="-79"/>
                  </a:rPr>
                  <a:t> </a:t>
                </a:r>
                <a:endParaRPr lang="he-IL" u="sng" dirty="0" smtClean="0">
                  <a:solidFill>
                    <a:schemeClr val="tx1"/>
                  </a:solidFill>
                  <a:latin typeface="Varela Round" panose="020B0604020202020204" charset="-79"/>
                  <a:cs typeface="Varela Round" panose="020B0604020202020204" charset="-79"/>
                </a:endParaRPr>
              </a:p>
              <a:p>
                <a:pPr algn="r" rtl="1">
                  <a:lnSpc>
                    <a:spcPct val="150000"/>
                  </a:lnSpc>
                </a:pPr>
                <a:r>
                  <a:rPr lang="he-IL" dirty="0" smtClean="0">
                    <a:solidFill>
                      <a:schemeClr val="tx1"/>
                    </a:solidFill>
                    <a:latin typeface="Varela Round" panose="020B0604020202020204" charset="-79"/>
                    <a:cs typeface="Varela Round" panose="020B0604020202020204" charset="-79"/>
                  </a:rPr>
                  <a:t>האופטימייזר שקיבל את ה-</a:t>
                </a:r>
                <a:r>
                  <a:rPr lang="el-GR" dirty="0">
                    <a:solidFill>
                      <a:schemeClr val="tx1"/>
                    </a:solidFill>
                    <a:cs typeface="Varela Round" panose="020B0604020202020204" charset="-79"/>
                  </a:rPr>
                  <a:t> </a:t>
                </a:r>
                <a14:m>
                  <m:oMath xmlns:m="http://schemas.openxmlformats.org/officeDocument/2006/math">
                    <m:r>
                      <m:rPr>
                        <m:sty m:val="p"/>
                      </m:rPr>
                      <a:rPr lang="el-GR" i="1">
                        <a:solidFill>
                          <a:schemeClr val="tx1"/>
                        </a:solidFill>
                        <a:latin typeface="Cambria Math" panose="02040503050406030204" pitchFamily="18" charset="0"/>
                      </a:rPr>
                      <m:t>λ</m:t>
                    </m:r>
                  </m:oMath>
                </a14:m>
                <a:r>
                  <a:rPr lang="he-IL" dirty="0" smtClean="0">
                    <a:solidFill>
                      <a:schemeClr val="tx1"/>
                    </a:solidFill>
                    <a:latin typeface="Varela Round" panose="020B0604020202020204" charset="-79"/>
                    <a:cs typeface="Varela Round" panose="020B0604020202020204" charset="-79"/>
                  </a:rPr>
                  <a:t> הגדולה יותר. </a:t>
                </a:r>
              </a:p>
              <a:p>
                <a:pPr algn="r" rtl="1">
                  <a:lnSpc>
                    <a:spcPct val="150000"/>
                  </a:lnSpc>
                </a:pPr>
                <a:r>
                  <a:rPr lang="he-IL" dirty="0" smtClean="0">
                    <a:solidFill>
                      <a:schemeClr val="tx1"/>
                    </a:solidFill>
                    <a:latin typeface="Varela Round" panose="020B0604020202020204" charset="-79"/>
                    <a:cs typeface="Varela Round" panose="020B0604020202020204" charset="-79"/>
                  </a:rPr>
                  <a:t>במידה ו- </a:t>
                </a:r>
                <a14:m>
                  <m:oMath xmlns:m="http://schemas.openxmlformats.org/officeDocument/2006/math">
                    <m:r>
                      <a:rPr lang="el-GR" b="0" i="1" dirty="0">
                        <a:solidFill>
                          <a:schemeClr val="tx1"/>
                        </a:solidFill>
                        <a:latin typeface="Cambria Math" panose="02040503050406030204" pitchFamily="18" charset="0"/>
                      </a:rPr>
                      <m:t>𝜆</m:t>
                    </m:r>
                    <m:r>
                      <a:rPr lang="en-US" b="0" i="1" dirty="0">
                        <a:solidFill>
                          <a:schemeClr val="tx1"/>
                        </a:solidFill>
                        <a:latin typeface="Cambria Math" panose="02040503050406030204" pitchFamily="18" charset="0"/>
                      </a:rPr>
                      <m:t>𝑠</m:t>
                    </m:r>
                    <m:r>
                      <a:rPr lang="en-US" b="0" i="1" dirty="0" smtClean="0">
                        <a:solidFill>
                          <a:schemeClr val="tx1"/>
                        </a:solidFill>
                        <a:latin typeface="Cambria Math" panose="02040503050406030204" pitchFamily="18" charset="0"/>
                      </a:rPr>
                      <m:t>=</m:t>
                    </m:r>
                    <m:r>
                      <a:rPr lang="el-GR" b="0" i="1" dirty="0">
                        <a:solidFill>
                          <a:schemeClr val="tx1"/>
                        </a:solidFill>
                        <a:latin typeface="Cambria Math" panose="02040503050406030204" pitchFamily="18" charset="0"/>
                      </a:rPr>
                      <m:t>𝜆</m:t>
                    </m:r>
                    <m:r>
                      <a:rPr lang="en-US" b="0" i="1" dirty="0">
                        <a:solidFill>
                          <a:schemeClr val="tx1"/>
                        </a:solidFill>
                        <a:latin typeface="Cambria Math" panose="02040503050406030204" pitchFamily="18" charset="0"/>
                      </a:rPr>
                      <m:t>𝑎</m:t>
                    </m:r>
                    <m:r>
                      <a:rPr lang="en-US" b="0" i="1" dirty="0">
                        <a:solidFill>
                          <a:schemeClr val="tx1"/>
                        </a:solidFill>
                        <a:latin typeface="Cambria Math" panose="02040503050406030204" pitchFamily="18" charset="0"/>
                      </a:rPr>
                      <m:t>=</m:t>
                    </m:r>
                    <m:r>
                      <a:rPr lang="en-US" b="0" i="1" dirty="0">
                        <a:solidFill>
                          <a:schemeClr val="tx1"/>
                        </a:solidFill>
                        <a:latin typeface="Cambria Math" panose="02040503050406030204" pitchFamily="18" charset="0"/>
                      </a:rPr>
                      <m:t>0</m:t>
                    </m:r>
                    <m:r>
                      <a:rPr lang="en-US" b="0" i="1" dirty="0">
                        <a:solidFill>
                          <a:schemeClr val="tx1"/>
                        </a:solidFill>
                        <a:latin typeface="Cambria Math" panose="02040503050406030204" pitchFamily="18" charset="0"/>
                      </a:rPr>
                      <m:t>.</m:t>
                    </m:r>
                    <m:r>
                      <a:rPr lang="en-US" b="0" i="1" dirty="0">
                        <a:solidFill>
                          <a:schemeClr val="tx1"/>
                        </a:solidFill>
                        <a:latin typeface="Cambria Math" panose="02040503050406030204" pitchFamily="18" charset="0"/>
                      </a:rPr>
                      <m:t>5</m:t>
                    </m:r>
                  </m:oMath>
                </a14:m>
                <a:r>
                  <a:rPr lang="he-IL" dirty="0" smtClean="0">
                    <a:solidFill>
                      <a:schemeClr val="tx1"/>
                    </a:solidFill>
                    <a:latin typeface="Varela Round" panose="020B0604020202020204" charset="-79"/>
                    <a:cs typeface="Varela Round" panose="020B0604020202020204" charset="-79"/>
                  </a:rPr>
                  <a:t>, האופטימייזר השולט יהיה זה שהגרדיאנט שלו חזק </a:t>
                </a:r>
                <a:r>
                  <a:rPr lang="he-IL" dirty="0">
                    <a:solidFill>
                      <a:schemeClr val="tx1"/>
                    </a:solidFill>
                    <a:latin typeface="Varela Round" panose="020B0604020202020204" charset="-79"/>
                    <a:cs typeface="Varela Round" panose="020B0604020202020204" charset="-79"/>
                  </a:rPr>
                  <a:t>יותר (שיפוע חד יותר).</a:t>
                </a:r>
              </a:p>
            </p:txBody>
          </p:sp>
        </mc:Choice>
        <mc:Fallback xmlns="">
          <p:sp>
            <p:nvSpPr>
              <p:cNvPr id="3" name="מציין מיקום טקסט 2"/>
              <p:cNvSpPr>
                <a:spLocks noGrp="1" noRot="1" noChangeAspect="1" noMove="1" noResize="1" noEditPoints="1" noAdjustHandles="1" noChangeArrowheads="1" noChangeShapeType="1" noTextEdit="1"/>
              </p:cNvSpPr>
              <p:nvPr>
                <p:ph type="body" idx="1"/>
              </p:nvPr>
            </p:nvSpPr>
            <p:spPr>
              <a:xfrm>
                <a:off x="2837163" y="2510725"/>
                <a:ext cx="5774574" cy="2208509"/>
              </a:xfrm>
              <a:blipFill>
                <a:blip r:embed="rId3"/>
                <a:stretch>
                  <a:fillRect l="-1160" b="-3591"/>
                </a:stretch>
              </a:blipFill>
            </p:spPr>
            <p:txBody>
              <a:bodyPr/>
              <a:lstStyle/>
              <a:p>
                <a:r>
                  <a:rPr lang="he-IL">
                    <a:noFill/>
                  </a:rPr>
                  <a:t> </a:t>
                </a:r>
              </a:p>
            </p:txBody>
          </p:sp>
        </mc:Fallback>
      </mc:AlternateContent>
      <p:pic>
        <p:nvPicPr>
          <p:cNvPr id="4" name="תמונה 3"/>
          <p:cNvPicPr>
            <a:picLocks noChangeAspect="1"/>
          </p:cNvPicPr>
          <p:nvPr/>
        </p:nvPicPr>
        <p:blipFill>
          <a:blip r:embed="rId4"/>
          <a:stretch>
            <a:fillRect/>
          </a:stretch>
        </p:blipFill>
        <p:spPr>
          <a:xfrm>
            <a:off x="485192" y="1891830"/>
            <a:ext cx="2351970" cy="2436220"/>
          </a:xfrm>
          <a:prstGeom prst="rect">
            <a:avLst/>
          </a:prstGeom>
        </p:spPr>
      </p:pic>
    </p:spTree>
    <p:extLst>
      <p:ext uri="{BB962C8B-B14F-4D97-AF65-F5344CB8AC3E}">
        <p14:creationId xmlns:p14="http://schemas.microsoft.com/office/powerpoint/2010/main" val="843554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3"/>
          <a:stretch>
            <a:fillRect/>
          </a:stretch>
        </p:blipFill>
        <p:spPr>
          <a:xfrm>
            <a:off x="270781" y="1554481"/>
            <a:ext cx="8386306" cy="930356"/>
          </a:xfrm>
          <a:prstGeom prst="rect">
            <a:avLst/>
          </a:prstGeom>
        </p:spPr>
      </p:pic>
      <p:sp>
        <p:nvSpPr>
          <p:cNvPr id="5" name="סוגר מסולסל ימני 4"/>
          <p:cNvSpPr/>
          <p:nvPr/>
        </p:nvSpPr>
        <p:spPr>
          <a:xfrm rot="5400000">
            <a:off x="3562336" y="2115256"/>
            <a:ext cx="140984" cy="315550"/>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p:sp>
        <p:nvSpPr>
          <p:cNvPr id="6" name="סוגר מסולסל ימני 5"/>
          <p:cNvSpPr/>
          <p:nvPr/>
        </p:nvSpPr>
        <p:spPr>
          <a:xfrm rot="5400000">
            <a:off x="4937648" y="2115811"/>
            <a:ext cx="144641" cy="437470"/>
          </a:xfrm>
          <a:prstGeom prst="rightBrace">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p:sp>
        <p:nvSpPr>
          <p:cNvPr id="7" name="סוגר מסולסל ימני 6"/>
          <p:cNvSpPr/>
          <p:nvPr/>
        </p:nvSpPr>
        <p:spPr>
          <a:xfrm rot="5400000">
            <a:off x="6549152" y="2089706"/>
            <a:ext cx="137825" cy="496494"/>
          </a:xfrm>
          <a:prstGeom prst="rightBrace">
            <a:avLst/>
          </a:prstGeom>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p:sp>
        <p:nvSpPr>
          <p:cNvPr id="8" name="סוגר מסולסל ימני 7"/>
          <p:cNvSpPr/>
          <p:nvPr/>
        </p:nvSpPr>
        <p:spPr>
          <a:xfrm rot="5400000">
            <a:off x="8143199" y="2088157"/>
            <a:ext cx="129898" cy="467950"/>
          </a:xfrm>
          <a:prstGeom prst="rightBrace">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p:cxnSp>
        <p:nvCxnSpPr>
          <p:cNvPr id="9" name="מחבר חץ ישר 8"/>
          <p:cNvCxnSpPr/>
          <p:nvPr/>
        </p:nvCxnSpPr>
        <p:spPr>
          <a:xfrm flipH="1">
            <a:off x="1514467" y="2387081"/>
            <a:ext cx="2111599" cy="84856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0" name="מחבר חץ ישר 9"/>
          <p:cNvCxnSpPr/>
          <p:nvPr/>
        </p:nvCxnSpPr>
        <p:spPr>
          <a:xfrm flipH="1">
            <a:off x="3690622" y="2445852"/>
            <a:ext cx="1307319" cy="1301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מחבר חץ ישר 10"/>
          <p:cNvCxnSpPr/>
          <p:nvPr/>
        </p:nvCxnSpPr>
        <p:spPr>
          <a:xfrm>
            <a:off x="6618066" y="2479184"/>
            <a:ext cx="7177" cy="83443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מחבר חץ ישר 11"/>
          <p:cNvCxnSpPr/>
          <p:nvPr/>
        </p:nvCxnSpPr>
        <p:spPr>
          <a:xfrm flipH="1">
            <a:off x="8208148" y="2459399"/>
            <a:ext cx="1" cy="184659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מציין מיקום טקסט 19"/>
          <p:cNvSpPr>
            <a:spLocks noGrp="1"/>
          </p:cNvSpPr>
          <p:nvPr>
            <p:ph type="body" idx="1"/>
          </p:nvPr>
        </p:nvSpPr>
        <p:spPr>
          <a:xfrm>
            <a:off x="356187" y="3329489"/>
            <a:ext cx="2201438" cy="395368"/>
          </a:xfrm>
        </p:spPr>
        <p:txBody>
          <a:bodyPr>
            <a:noAutofit/>
          </a:bodyPr>
          <a:lstStyle/>
          <a:p>
            <a:pPr marL="127000" indent="0">
              <a:buNone/>
            </a:pPr>
            <a:r>
              <a:rPr lang="en-US" sz="1600" b="1" dirty="0">
                <a:solidFill>
                  <a:schemeClr val="tx1"/>
                </a:solidFill>
                <a:latin typeface="Varela Round" panose="020B0604020202020204" charset="-79"/>
                <a:cs typeface="Varela Round" panose="020B0604020202020204" charset="-79"/>
              </a:rPr>
              <a:t>MAS Learning rate</a:t>
            </a:r>
            <a:endParaRPr lang="he-IL" sz="1600" b="1" dirty="0">
              <a:solidFill>
                <a:schemeClr val="tx1"/>
              </a:solidFill>
              <a:latin typeface="Varela Round" panose="020B0604020202020204" charset="-79"/>
              <a:cs typeface="Varela Round" panose="020B0604020202020204" charset="-79"/>
            </a:endParaRPr>
          </a:p>
        </p:txBody>
      </p:sp>
      <p:sp>
        <p:nvSpPr>
          <p:cNvPr id="14" name="מציין מיקום טקסט 19"/>
          <p:cNvSpPr txBox="1">
            <a:spLocks/>
          </p:cNvSpPr>
          <p:nvPr/>
        </p:nvSpPr>
        <p:spPr>
          <a:xfrm>
            <a:off x="2452255" y="3790762"/>
            <a:ext cx="2545685" cy="277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600" b="1" dirty="0">
                <a:solidFill>
                  <a:schemeClr val="tx1"/>
                </a:solidFill>
                <a:latin typeface="Varela Round" panose="020B0604020202020204" charset="-79"/>
                <a:cs typeface="Varela Round" panose="020B0604020202020204" charset="-79"/>
              </a:rPr>
              <a:t>ADAM Learning rate</a:t>
            </a:r>
            <a:endParaRPr lang="he-IL" sz="1600" b="1" dirty="0">
              <a:solidFill>
                <a:schemeClr val="tx1"/>
              </a:solidFill>
              <a:latin typeface="Varela Round" panose="020B0604020202020204" charset="-79"/>
              <a:cs typeface="Varela Round" panose="020B0604020202020204" charset="-79"/>
            </a:endParaRPr>
          </a:p>
        </p:txBody>
      </p:sp>
      <p:sp>
        <p:nvSpPr>
          <p:cNvPr id="15" name="מציין מיקום טקסט 19"/>
          <p:cNvSpPr txBox="1">
            <a:spLocks/>
          </p:cNvSpPr>
          <p:nvPr/>
        </p:nvSpPr>
        <p:spPr>
          <a:xfrm>
            <a:off x="5328678" y="3334754"/>
            <a:ext cx="2593130" cy="3319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en-US" sz="1600" b="1" dirty="0">
                <a:solidFill>
                  <a:srgbClr val="000000"/>
                </a:solidFill>
                <a:latin typeface="Varela Round" panose="020B0604020202020204" charset="-79"/>
                <a:cs typeface="Varela Round" panose="020B0604020202020204" charset="-79"/>
              </a:rPr>
              <a:t>Returned</a:t>
            </a:r>
            <a:r>
              <a:rPr lang="en-US" sz="1600" b="1" dirty="0">
                <a:solidFill>
                  <a:schemeClr val="tx1"/>
                </a:solidFill>
                <a:latin typeface="Varela Round" panose="020B0604020202020204" charset="-79"/>
                <a:cs typeface="Varela Round" panose="020B0604020202020204" charset="-79"/>
              </a:rPr>
              <a:t> by the ∆SGD</a:t>
            </a:r>
            <a:endParaRPr lang="he-IL" sz="1600" b="1" dirty="0">
              <a:solidFill>
                <a:schemeClr val="tx1"/>
              </a:solidFill>
              <a:latin typeface="Varela Round" panose="020B0604020202020204" charset="-79"/>
              <a:cs typeface="Varela Round" panose="020B0604020202020204" charset="-79"/>
            </a:endParaRPr>
          </a:p>
        </p:txBody>
      </p:sp>
      <p:sp>
        <p:nvSpPr>
          <p:cNvPr id="16" name="מלבן 15"/>
          <p:cNvSpPr/>
          <p:nvPr/>
        </p:nvSpPr>
        <p:spPr>
          <a:xfrm>
            <a:off x="7366475" y="4336746"/>
            <a:ext cx="1683345" cy="584775"/>
          </a:xfrm>
          <a:prstGeom prst="rect">
            <a:avLst/>
          </a:prstGeom>
        </p:spPr>
        <p:txBody>
          <a:bodyPr wrap="square">
            <a:spAutoFit/>
          </a:bodyPr>
          <a:lstStyle/>
          <a:p>
            <a:pPr algn="ctr"/>
            <a:r>
              <a:rPr lang="en-US" sz="1600" b="1" dirty="0">
                <a:latin typeface="Varela Round" panose="020B0604020202020204" charset="-79"/>
                <a:cs typeface="Varela Round" panose="020B0604020202020204" charset="-79"/>
              </a:rPr>
              <a:t>Updates the ADAM weights</a:t>
            </a:r>
            <a:endParaRPr lang="he-IL" sz="1600" b="1"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163073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3"/>
          <a:stretch>
            <a:fillRect/>
          </a:stretch>
        </p:blipFill>
        <p:spPr>
          <a:xfrm>
            <a:off x="270781" y="1554481"/>
            <a:ext cx="8386306" cy="930356"/>
          </a:xfrm>
          <a:prstGeom prst="rect">
            <a:avLst/>
          </a:prstGeom>
        </p:spPr>
      </p:pic>
      <p:sp>
        <p:nvSpPr>
          <p:cNvPr id="5" name="סוגר מסולסל ימני 4"/>
          <p:cNvSpPr/>
          <p:nvPr/>
        </p:nvSpPr>
        <p:spPr>
          <a:xfrm rot="5400000">
            <a:off x="3958461" y="1260859"/>
            <a:ext cx="289424" cy="2436651"/>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p:sp>
        <p:nvSpPr>
          <p:cNvPr id="7" name="סוגר מסולסל ימני 6"/>
          <p:cNvSpPr/>
          <p:nvPr/>
        </p:nvSpPr>
        <p:spPr>
          <a:xfrm rot="5400000">
            <a:off x="6939373" y="1162825"/>
            <a:ext cx="252311" cy="2644024"/>
          </a:xfrm>
          <a:prstGeom prst="rightBrace">
            <a:avLst/>
          </a:prstGeom>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p:cxnSp>
        <p:nvCxnSpPr>
          <p:cNvPr id="9" name="מחבר חץ ישר 8"/>
          <p:cNvCxnSpPr/>
          <p:nvPr/>
        </p:nvCxnSpPr>
        <p:spPr>
          <a:xfrm flipH="1">
            <a:off x="4098175" y="2762747"/>
            <a:ext cx="4998" cy="140611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מחבר חץ ישר 10"/>
          <p:cNvCxnSpPr/>
          <p:nvPr/>
        </p:nvCxnSpPr>
        <p:spPr>
          <a:xfrm>
            <a:off x="7065528" y="2762389"/>
            <a:ext cx="7177" cy="83443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3" name="מציין מיקום טקסט 19"/>
          <p:cNvSpPr>
            <a:spLocks noGrp="1"/>
          </p:cNvSpPr>
          <p:nvPr>
            <p:ph type="body" idx="1"/>
          </p:nvPr>
        </p:nvSpPr>
        <p:spPr>
          <a:xfrm>
            <a:off x="2396492" y="4231543"/>
            <a:ext cx="3403365" cy="433837"/>
          </a:xfrm>
        </p:spPr>
        <p:txBody>
          <a:bodyPr>
            <a:noAutofit/>
          </a:bodyPr>
          <a:lstStyle/>
          <a:p>
            <a:pPr marL="127000" indent="0">
              <a:buNone/>
            </a:pPr>
            <a:r>
              <a:rPr lang="en-US" sz="1800" b="1" dirty="0">
                <a:solidFill>
                  <a:schemeClr val="tx1"/>
                </a:solidFill>
                <a:latin typeface="Varela Round" panose="020B0604020202020204" charset="-79"/>
                <a:cs typeface="Varela Round" panose="020B0604020202020204" charset="-79"/>
              </a:rPr>
              <a:t>Update MAS Learning rate</a:t>
            </a:r>
            <a:endParaRPr lang="he-IL" sz="1800" b="1" dirty="0">
              <a:solidFill>
                <a:schemeClr val="tx1"/>
              </a:solidFill>
              <a:latin typeface="Varela Round" panose="020B0604020202020204" charset="-79"/>
              <a:cs typeface="Varela Round" panose="020B0604020202020204" charset="-79"/>
            </a:endParaRPr>
          </a:p>
        </p:txBody>
      </p:sp>
      <p:sp>
        <p:nvSpPr>
          <p:cNvPr id="15" name="מציין מיקום טקסט 19"/>
          <p:cNvSpPr txBox="1">
            <a:spLocks/>
          </p:cNvSpPr>
          <p:nvPr/>
        </p:nvSpPr>
        <p:spPr>
          <a:xfrm>
            <a:off x="5743515" y="3748216"/>
            <a:ext cx="2913572" cy="3319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27000" indent="0"/>
            <a:r>
              <a:rPr lang="en-US" b="1" dirty="0">
                <a:solidFill>
                  <a:schemeClr val="tx1"/>
                </a:solidFill>
                <a:latin typeface="Varela Round" panose="020B0604020202020204" charset="-79"/>
                <a:cs typeface="Varela Round" panose="020B0604020202020204" charset="-79"/>
              </a:rPr>
              <a:t>Update MAS Weights</a:t>
            </a:r>
            <a:endParaRPr lang="he-IL" b="1" dirty="0">
              <a:solidFill>
                <a:schemeClr val="tx1"/>
              </a:solidFill>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1351099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3"/>
          <a:stretch>
            <a:fillRect/>
          </a:stretch>
        </p:blipFill>
        <p:spPr>
          <a:xfrm>
            <a:off x="270781" y="1554481"/>
            <a:ext cx="8386306" cy="930356"/>
          </a:xfrm>
          <a:prstGeom prst="rect">
            <a:avLst/>
          </a:prstGeom>
        </p:spPr>
      </p:pic>
      <p:sp>
        <p:nvSpPr>
          <p:cNvPr id="8" name="סוגר מסולסל ימני 7"/>
          <p:cNvSpPr/>
          <p:nvPr/>
        </p:nvSpPr>
        <p:spPr>
          <a:xfrm rot="5400000">
            <a:off x="5532784" y="-171079"/>
            <a:ext cx="231428" cy="5311832"/>
          </a:xfrm>
          <a:prstGeom prst="rightBrace">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latin typeface="Varela Round" panose="020B0604020202020204" charset="-79"/>
              <a:cs typeface="Varela Round" panose="020B0604020202020204" charset="-79"/>
            </a:endParaRPr>
          </a:p>
        </p:txBody>
      </p:sp>
      <mc:AlternateContent xmlns:mc="http://schemas.openxmlformats.org/markup-compatibility/2006" xmlns:a14="http://schemas.microsoft.com/office/drawing/2010/main">
        <mc:Choice Requires="a14">
          <p:sp>
            <p:nvSpPr>
              <p:cNvPr id="16" name="מלבן 15"/>
              <p:cNvSpPr/>
              <p:nvPr/>
            </p:nvSpPr>
            <p:spPr>
              <a:xfrm>
                <a:off x="4719860" y="2733311"/>
                <a:ext cx="1857276" cy="49135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000" b="1" i="1" smtClean="0">
                              <a:latin typeface="Cambria Math" panose="02040503050406030204" pitchFamily="18" charset="0"/>
                            </a:rPr>
                          </m:ctrlPr>
                        </m:funcPr>
                        <m:fName>
                          <m:limLow>
                            <m:limLowPr>
                              <m:ctrlPr>
                                <a:rPr lang="en-US" sz="2000" b="1" i="1" smtClean="0">
                                  <a:latin typeface="Cambria Math" panose="02040503050406030204" pitchFamily="18" charset="0"/>
                                </a:rPr>
                              </m:ctrlPr>
                            </m:limLowPr>
                            <m:e>
                              <m:r>
                                <a:rPr lang="en-US" sz="2000" b="1" i="0" smtClean="0">
                                  <a:latin typeface="Cambria Math" panose="02040503050406030204" pitchFamily="18" charset="0"/>
                                </a:rPr>
                                <m:t>𝐥𝐢𝐦</m:t>
                              </m:r>
                            </m:e>
                            <m:lim>
                              <m:r>
                                <a:rPr lang="en-US" sz="2000" b="1" i="1" smtClean="0">
                                  <a:latin typeface="Cambria Math" panose="02040503050406030204" pitchFamily="18" charset="0"/>
                                </a:rPr>
                                <m:t>𝑲</m:t>
                              </m:r>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m:t>
                              </m:r>
                            </m:lim>
                          </m:limLow>
                        </m:fName>
                        <m:e>
                          <m:r>
                            <a:rPr lang="en-US" sz="2000" b="1" i="1" smtClean="0">
                              <a:latin typeface="Cambria Math" panose="02040503050406030204" pitchFamily="18" charset="0"/>
                            </a:rPr>
                            <m:t>=</m:t>
                          </m:r>
                          <m:r>
                            <a:rPr lang="en-US" sz="2000" b="1" i="1" smtClean="0">
                              <a:latin typeface="Cambria Math" panose="02040503050406030204" pitchFamily="18" charset="0"/>
                            </a:rPr>
                            <m:t>𝟎</m:t>
                          </m:r>
                        </m:e>
                      </m:func>
                    </m:oMath>
                  </m:oMathPara>
                </a14:m>
                <a:endParaRPr lang="he-IL" sz="2000" b="1" dirty="0">
                  <a:latin typeface="Varela Round" panose="020B0604020202020204" charset="-79"/>
                  <a:cs typeface="Varela Round" panose="020B0604020202020204" charset="-79"/>
                </a:endParaRPr>
              </a:p>
            </p:txBody>
          </p:sp>
        </mc:Choice>
        <mc:Fallback xmlns="">
          <p:sp>
            <p:nvSpPr>
              <p:cNvPr id="16" name="מלבן 15"/>
              <p:cNvSpPr>
                <a:spLocks noRot="1" noChangeAspect="1" noMove="1" noResize="1" noEditPoints="1" noAdjustHandles="1" noChangeArrowheads="1" noChangeShapeType="1" noTextEdit="1"/>
              </p:cNvSpPr>
              <p:nvPr/>
            </p:nvSpPr>
            <p:spPr>
              <a:xfrm>
                <a:off x="4719860" y="2733311"/>
                <a:ext cx="1857276" cy="491353"/>
              </a:xfrm>
              <a:prstGeom prst="rect">
                <a:avLst/>
              </a:prstGeom>
              <a:blipFill>
                <a:blip r:embed="rId4"/>
                <a:stretch>
                  <a:fillRect t="-3704" b="-4938"/>
                </a:stretch>
              </a:blipFill>
            </p:spPr>
            <p:txBody>
              <a:bodyPr/>
              <a:lstStyle/>
              <a:p>
                <a:r>
                  <a:rPr lang="he-IL">
                    <a:noFill/>
                  </a:rPr>
                  <a:t> </a:t>
                </a:r>
              </a:p>
            </p:txBody>
          </p:sp>
        </mc:Fallback>
      </mc:AlternateContent>
      <p:pic>
        <p:nvPicPr>
          <p:cNvPr id="4098" name="Picture 2" descr="Point Proven GIFs | Teno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2774" y="3000896"/>
            <a:ext cx="1944533" cy="177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79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stretch>
            <a:fillRect/>
          </a:stretch>
        </p:blipFill>
        <p:spPr>
          <a:xfrm>
            <a:off x="343675" y="1455575"/>
            <a:ext cx="4200186" cy="3133939"/>
          </a:xfrm>
          <a:prstGeom prst="rect">
            <a:avLst/>
          </a:prstGeom>
        </p:spPr>
      </p:pic>
      <p:pic>
        <p:nvPicPr>
          <p:cNvPr id="5" name="תמונה 4"/>
          <p:cNvPicPr>
            <a:picLocks noChangeAspect="1"/>
          </p:cNvPicPr>
          <p:nvPr/>
        </p:nvPicPr>
        <p:blipFill>
          <a:blip r:embed="rId3"/>
          <a:stretch>
            <a:fillRect/>
          </a:stretch>
        </p:blipFill>
        <p:spPr>
          <a:xfrm>
            <a:off x="5122506" y="1455575"/>
            <a:ext cx="3406731" cy="3133939"/>
          </a:xfrm>
          <a:prstGeom prst="rect">
            <a:avLst/>
          </a:prstGeom>
        </p:spPr>
      </p:pic>
    </p:spTree>
    <p:extLst>
      <p:ext uri="{BB962C8B-B14F-4D97-AF65-F5344CB8AC3E}">
        <p14:creationId xmlns:p14="http://schemas.microsoft.com/office/powerpoint/2010/main" val="1315193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2"/>
          <a:stretch>
            <a:fillRect/>
          </a:stretch>
        </p:blipFill>
        <p:spPr>
          <a:xfrm>
            <a:off x="822252" y="1483957"/>
            <a:ext cx="7417611" cy="2912565"/>
          </a:xfrm>
          <a:prstGeom prst="rect">
            <a:avLst/>
          </a:prstGeom>
        </p:spPr>
      </p:pic>
      <p:pic>
        <p:nvPicPr>
          <p:cNvPr id="3074" name="Picture 2" descr="✔️ Check Mark - Royalty-Free GIF - Animated Sticker - Free PNG - Animated  Ic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31428" y="2332653"/>
            <a:ext cx="2519265" cy="251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47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3"/>
          <a:srcRect l="19117" t="9281" r="18251" b="1030"/>
          <a:stretch/>
        </p:blipFill>
        <p:spPr>
          <a:xfrm>
            <a:off x="1008615" y="1362538"/>
            <a:ext cx="3729597" cy="3538337"/>
          </a:xfrm>
          <a:prstGeom prst="rect">
            <a:avLst/>
          </a:prstGeom>
        </p:spPr>
      </p:pic>
      <mc:AlternateContent xmlns:mc="http://schemas.openxmlformats.org/markup-compatibility/2006" xmlns:a14="http://schemas.microsoft.com/office/drawing/2010/main">
        <mc:Choice Requires="a14">
          <p:sp>
            <p:nvSpPr>
              <p:cNvPr id="6" name="מלבן 5"/>
              <p:cNvSpPr/>
              <p:nvPr/>
            </p:nvSpPr>
            <p:spPr>
              <a:xfrm>
                <a:off x="5322380" y="1500490"/>
                <a:ext cx="3612393" cy="2492990"/>
              </a:xfrm>
              <a:prstGeom prst="rect">
                <a:avLst/>
              </a:prstGeom>
            </p:spPr>
            <p:txBody>
              <a:bodyPr wrap="square">
                <a:spAutoFit/>
              </a:bodyPr>
              <a:lstStyle/>
              <a:p>
                <a:pPr lvl="1">
                  <a:lnSpc>
                    <a:spcPct val="150000"/>
                  </a:lnSpc>
                </a:pPr>
                <a:r>
                  <a:rPr lang="en-US" sz="2000" b="1" dirty="0" smtClean="0">
                    <a:latin typeface="Varela Round" panose="020B0604020202020204" charset="-79"/>
                    <a:cs typeface="Varela Round" panose="020B0604020202020204" charset="-79"/>
                  </a:rPr>
                  <a:t> </a:t>
                </a:r>
                <a14:m>
                  <m:oMath xmlns:m="http://schemas.openxmlformats.org/officeDocument/2006/math">
                    <m:r>
                      <a:rPr lang="el-GR" sz="2000" b="1" i="1" dirty="0" smtClean="0">
                        <a:latin typeface="Cambria Math" panose="02040503050406030204" pitchFamily="18" charset="0"/>
                      </a:rPr>
                      <m:t>𝝀</m:t>
                    </m:r>
                    <m:r>
                      <a:rPr lang="en-US" sz="2000" b="1" i="1" dirty="0">
                        <a:latin typeface="Cambria Math" panose="02040503050406030204" pitchFamily="18" charset="0"/>
                      </a:rPr>
                      <m:t>𝒔</m:t>
                    </m:r>
                    <m:r>
                      <a:rPr lang="en-US" sz="2000" b="1" i="1" dirty="0">
                        <a:latin typeface="Cambria Math" panose="02040503050406030204" pitchFamily="18" charset="0"/>
                      </a:rPr>
                      <m:t> = </m:t>
                    </m:r>
                    <m:r>
                      <a:rPr lang="el-GR" sz="2000" b="1" i="1" dirty="0">
                        <a:latin typeface="Cambria Math" panose="02040503050406030204" pitchFamily="18" charset="0"/>
                      </a:rPr>
                      <m:t>𝝀</m:t>
                    </m:r>
                    <m:r>
                      <a:rPr lang="en-US" sz="2000" b="1" i="1" dirty="0">
                        <a:latin typeface="Cambria Math" panose="02040503050406030204" pitchFamily="18" charset="0"/>
                      </a:rPr>
                      <m:t>𝒂</m:t>
                    </m:r>
                    <m:r>
                      <a:rPr lang="en-US" sz="2000" b="1" i="1" dirty="0">
                        <a:latin typeface="Cambria Math" panose="02040503050406030204" pitchFamily="18" charset="0"/>
                      </a:rPr>
                      <m:t> = </m:t>
                    </m:r>
                    <m:r>
                      <a:rPr lang="en-US" sz="2000" b="1" i="1" dirty="0" smtClean="0">
                        <a:latin typeface="Cambria Math" panose="02040503050406030204" pitchFamily="18" charset="0"/>
                      </a:rPr>
                      <m:t>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𝟓</m:t>
                    </m:r>
                  </m:oMath>
                </a14:m>
                <a:endParaRPr lang="en-US" sz="2000" b="1" dirty="0" smtClean="0">
                  <a:latin typeface="Varela Round" panose="020B0604020202020204" charset="-79"/>
                  <a:cs typeface="Varela Round" panose="020B0604020202020204" charset="-79"/>
                </a:endParaRPr>
              </a:p>
              <a:p>
                <a:pPr lvl="1">
                  <a:lnSpc>
                    <a:spcPct val="150000"/>
                  </a:lnSpc>
                </a:pPr>
                <a:endParaRPr lang="en-US" sz="1600" b="1" dirty="0">
                  <a:latin typeface="Varela Round" panose="020B0604020202020204" charset="-79"/>
                  <a:cs typeface="Varela Round" panose="020B0604020202020204" charset="-79"/>
                </a:endParaRPr>
              </a:p>
              <a:p>
                <a:pPr marL="158750" lvl="1" rtl="1">
                  <a:lnSpc>
                    <a:spcPct val="150000"/>
                  </a:lnSpc>
                </a:pPr>
                <a:r>
                  <a:rPr lang="en-US" sz="1600" dirty="0">
                    <a:latin typeface="Varela Round" panose="020B0604020202020204" charset="-79"/>
                    <a:cs typeface="Varela Round" panose="020B0604020202020204" charset="-79"/>
                  </a:rPr>
                  <a:t>SGD </a:t>
                </a:r>
                <a:r>
                  <a:rPr lang="en-US" sz="1600" dirty="0" smtClean="0">
                    <a:latin typeface="Varela Round" panose="020B0604020202020204" charset="-79"/>
                    <a:cs typeface="Varela Round" panose="020B0604020202020204" charset="-79"/>
                    <a:sym typeface="Wingdings" panose="05000000000000000000" pitchFamily="2" charset="2"/>
                  </a:rPr>
                  <a:t></a:t>
                </a:r>
                <a:r>
                  <a:rPr lang="en-US" sz="1600" dirty="0" smtClean="0">
                    <a:latin typeface="Varela Round" panose="020B0604020202020204" charset="-79"/>
                    <a:cs typeface="Varela Round" panose="020B0604020202020204" charset="-79"/>
                  </a:rPr>
                  <a:t> 100 epoch</a:t>
                </a:r>
                <a:endParaRPr lang="en-US" sz="1600" dirty="0">
                  <a:latin typeface="Varela Round" panose="020B0604020202020204" charset="-79"/>
                  <a:cs typeface="Varela Round" panose="020B0604020202020204" charset="-79"/>
                </a:endParaRPr>
              </a:p>
              <a:p>
                <a:pPr marL="158750" lvl="1" rtl="1">
                  <a:lnSpc>
                    <a:spcPct val="150000"/>
                  </a:lnSpc>
                </a:pPr>
                <a:r>
                  <a:rPr lang="en-US" sz="1600" dirty="0">
                    <a:latin typeface="Varela Round" panose="020B0604020202020204" charset="-79"/>
                    <a:cs typeface="Varela Round" panose="020B0604020202020204" charset="-79"/>
                  </a:rPr>
                  <a:t>ADAM </a:t>
                </a:r>
                <a:r>
                  <a:rPr lang="en-US" sz="1600" dirty="0" smtClean="0">
                    <a:latin typeface="Varela Round" panose="020B0604020202020204" charset="-79"/>
                    <a:cs typeface="Varela Round" panose="020B0604020202020204" charset="-79"/>
                    <a:sym typeface="Wingdings" panose="05000000000000000000" pitchFamily="2" charset="2"/>
                  </a:rPr>
                  <a:t></a:t>
                </a:r>
                <a:r>
                  <a:rPr lang="en-US" sz="1600" dirty="0" smtClean="0">
                    <a:latin typeface="Varela Round" panose="020B0604020202020204" charset="-79"/>
                    <a:cs typeface="Varela Round" panose="020B0604020202020204" charset="-79"/>
                  </a:rPr>
                  <a:t> </a:t>
                </a:r>
                <a:r>
                  <a:rPr lang="en-US" sz="1600" dirty="0">
                    <a:latin typeface="Varela Round" panose="020B0604020202020204" charset="-79"/>
                    <a:cs typeface="Varela Round" panose="020B0604020202020204" charset="-79"/>
                  </a:rPr>
                  <a:t>25 epoch</a:t>
                </a:r>
              </a:p>
              <a:p>
                <a:pPr marL="158750" lvl="1" rtl="1">
                  <a:lnSpc>
                    <a:spcPct val="150000"/>
                  </a:lnSpc>
                  <a:buSzPts val="1100"/>
                  <a:defRPr/>
                </a:pPr>
                <a:r>
                  <a:rPr lang="en-US" sz="1800" b="1" dirty="0">
                    <a:latin typeface="Varela Round" panose="020B0604020202020204" charset="-79"/>
                    <a:cs typeface="Varela Round" panose="020B0604020202020204" charset="-79"/>
                  </a:rPr>
                  <a:t>MSA </a:t>
                </a:r>
                <a:r>
                  <a:rPr lang="en-US" sz="1800" b="1" dirty="0" smtClean="0">
                    <a:latin typeface="Varela Round" panose="020B0604020202020204" charset="-79"/>
                    <a:cs typeface="Varela Round" panose="020B0604020202020204" charset="-79"/>
                    <a:sym typeface="Wingdings" panose="05000000000000000000" pitchFamily="2" charset="2"/>
                  </a:rPr>
                  <a:t></a:t>
                </a:r>
                <a:r>
                  <a:rPr lang="en-US" sz="1800" b="1" dirty="0" smtClean="0">
                    <a:latin typeface="Varela Round" panose="020B0604020202020204" charset="-79"/>
                    <a:cs typeface="Varela Round" panose="020B0604020202020204" charset="-79"/>
                  </a:rPr>
                  <a:t> </a:t>
                </a:r>
                <a:r>
                  <a:rPr lang="en-US" sz="1800" b="1" dirty="0">
                    <a:latin typeface="Varela Round" panose="020B0604020202020204" charset="-79"/>
                    <a:cs typeface="Varela Round" panose="020B0604020202020204" charset="-79"/>
                  </a:rPr>
                  <a:t>2 epoch</a:t>
                </a:r>
              </a:p>
              <a:p>
                <a:pPr lvl="1">
                  <a:lnSpc>
                    <a:spcPct val="150000"/>
                  </a:lnSpc>
                </a:pPr>
                <a:endParaRPr lang="he-IL" sz="1600" b="1" dirty="0">
                  <a:latin typeface="Varela Round" panose="020B0604020202020204" charset="-79"/>
                  <a:cs typeface="Varela Round" panose="020B0604020202020204" charset="-79"/>
                </a:endParaRPr>
              </a:p>
            </p:txBody>
          </p:sp>
        </mc:Choice>
        <mc:Fallback xmlns="">
          <p:sp>
            <p:nvSpPr>
              <p:cNvPr id="6" name="מלבן 5"/>
              <p:cNvSpPr>
                <a:spLocks noRot="1" noChangeAspect="1" noMove="1" noResize="1" noEditPoints="1" noAdjustHandles="1" noChangeArrowheads="1" noChangeShapeType="1" noTextEdit="1"/>
              </p:cNvSpPr>
              <p:nvPr/>
            </p:nvSpPr>
            <p:spPr>
              <a:xfrm>
                <a:off x="5322380" y="1500490"/>
                <a:ext cx="3612393" cy="2492990"/>
              </a:xfrm>
              <a:prstGeom prst="rect">
                <a:avLst/>
              </a:prstGeom>
              <a:blipFill>
                <a:blip r:embed="rId4"/>
                <a:stretch>
                  <a:fillRect l="-1180"/>
                </a:stretch>
              </a:blipFill>
            </p:spPr>
            <p:txBody>
              <a:bodyPr/>
              <a:lstStyle/>
              <a:p>
                <a:r>
                  <a:rPr lang="he-IL">
                    <a:noFill/>
                  </a:rPr>
                  <a:t> </a:t>
                </a:r>
              </a:p>
            </p:txBody>
          </p:sp>
        </mc:Fallback>
      </mc:AlternateContent>
    </p:spTree>
    <p:extLst>
      <p:ext uri="{BB962C8B-B14F-4D97-AF65-F5344CB8AC3E}">
        <p14:creationId xmlns:p14="http://schemas.microsoft.com/office/powerpoint/2010/main" val="1163923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748938" y="1471749"/>
            <a:ext cx="7646125" cy="721376"/>
          </a:xfrm>
        </p:spPr>
        <p:txBody>
          <a:bodyPr>
            <a:normAutofit/>
          </a:bodyPr>
          <a:lstStyle/>
          <a:p>
            <a:pPr algn="ctr"/>
            <a:r>
              <a:rPr lang="en-US" sz="2800" dirty="0">
                <a:latin typeface="Varela Round" panose="020B0604020202020204" charset="-79"/>
                <a:cs typeface="Varela Round" panose="020B0604020202020204" charset="-79"/>
              </a:rPr>
              <a:t>M</a:t>
            </a:r>
            <a:r>
              <a:rPr lang="en-US" sz="2800" dirty="0" smtClean="0">
                <a:latin typeface="Varela Round" panose="020B0604020202020204" charset="-79"/>
                <a:cs typeface="Varela Round" panose="020B0604020202020204" charset="-79"/>
              </a:rPr>
              <a:t>otivation</a:t>
            </a:r>
            <a:endParaRPr lang="he-IL" sz="2800"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69668" y="2358588"/>
            <a:ext cx="9004663" cy="2283081"/>
          </a:xfrm>
        </p:spPr>
        <p:txBody>
          <a:bodyPr>
            <a:normAutofit/>
          </a:bodyPr>
          <a:lstStyle/>
          <a:p>
            <a:pPr marL="127000" indent="0" algn="ctr" rtl="1">
              <a:lnSpc>
                <a:spcPct val="150000"/>
              </a:lnSpc>
              <a:buNone/>
            </a:pPr>
            <a:r>
              <a:rPr lang="he-IL" dirty="0" smtClean="0">
                <a:solidFill>
                  <a:schemeClr val="tx1"/>
                </a:solidFill>
                <a:latin typeface="Varela Round" panose="020B0604020202020204" charset="-79"/>
                <a:cs typeface="Varela Round" panose="020B0604020202020204" charset="-79"/>
              </a:rPr>
              <a:t>ראינו כי </a:t>
            </a:r>
            <a:r>
              <a:rPr lang="en-US" b="1" dirty="0" smtClean="0">
                <a:solidFill>
                  <a:schemeClr val="tx1"/>
                </a:solidFill>
                <a:latin typeface="Varela Round" panose="020B0604020202020204" charset="-79"/>
                <a:cs typeface="Varela Round" panose="020B0604020202020204" charset="-79"/>
              </a:rPr>
              <a:t>ADAM</a:t>
            </a:r>
            <a:r>
              <a:rPr lang="he-IL" dirty="0" smtClean="0">
                <a:solidFill>
                  <a:schemeClr val="tx1"/>
                </a:solidFill>
                <a:latin typeface="Varela Round" panose="020B0604020202020204" charset="-79"/>
                <a:cs typeface="Varela Round" panose="020B0604020202020204" charset="-79"/>
              </a:rPr>
              <a:t> מדייק יותר באיטרציות </a:t>
            </a:r>
            <a:r>
              <a:rPr lang="he-IL" b="1" dirty="0" smtClean="0">
                <a:solidFill>
                  <a:schemeClr val="tx1"/>
                </a:solidFill>
                <a:latin typeface="Varela Round" panose="020B0604020202020204" charset="-79"/>
                <a:cs typeface="Varela Round" panose="020B0604020202020204" charset="-79"/>
              </a:rPr>
              <a:t>הראשונות</a:t>
            </a:r>
            <a:r>
              <a:rPr lang="he-IL" dirty="0" smtClean="0">
                <a:solidFill>
                  <a:schemeClr val="tx1"/>
                </a:solidFill>
                <a:latin typeface="Varela Round" panose="020B0604020202020204" charset="-79"/>
                <a:cs typeface="Varela Round" panose="020B0604020202020204" charset="-79"/>
              </a:rPr>
              <a:t>, </a:t>
            </a:r>
            <a:r>
              <a:rPr lang="en-US" dirty="0" smtClean="0">
                <a:solidFill>
                  <a:schemeClr val="tx1"/>
                </a:solidFill>
                <a:latin typeface="Varela Round" panose="020B0604020202020204" charset="-79"/>
                <a:cs typeface="Varela Round" panose="020B0604020202020204" charset="-79"/>
              </a:rPr>
              <a:t/>
            </a:r>
            <a:br>
              <a:rPr lang="en-US" dirty="0" smtClean="0">
                <a:solidFill>
                  <a:schemeClr val="tx1"/>
                </a:solidFill>
                <a:latin typeface="Varela Round" panose="020B0604020202020204" charset="-79"/>
                <a:cs typeface="Varela Round" panose="020B0604020202020204" charset="-79"/>
              </a:rPr>
            </a:br>
            <a:r>
              <a:rPr lang="he-IL" dirty="0" smtClean="0">
                <a:solidFill>
                  <a:schemeClr val="tx1"/>
                </a:solidFill>
                <a:latin typeface="Varela Round" panose="020B0604020202020204" charset="-79"/>
                <a:cs typeface="Varela Round" panose="020B0604020202020204" charset="-79"/>
              </a:rPr>
              <a:t>מנגד </a:t>
            </a:r>
            <a:r>
              <a:rPr lang="en-US" b="1" dirty="0" smtClean="0">
                <a:solidFill>
                  <a:schemeClr val="tx1"/>
                </a:solidFill>
                <a:latin typeface="Varela Round" panose="020B0604020202020204" charset="-79"/>
                <a:cs typeface="Varela Round" panose="020B0604020202020204" charset="-79"/>
              </a:rPr>
              <a:t>SGD</a:t>
            </a:r>
            <a:r>
              <a:rPr lang="he-IL" dirty="0" smtClean="0">
                <a:solidFill>
                  <a:schemeClr val="tx1"/>
                </a:solidFill>
                <a:latin typeface="Varela Round" panose="020B0604020202020204" charset="-79"/>
                <a:cs typeface="Varela Round" panose="020B0604020202020204" charset="-79"/>
              </a:rPr>
              <a:t> מדייק יותר ככל </a:t>
            </a:r>
            <a:r>
              <a:rPr lang="he-IL" b="1" dirty="0" smtClean="0">
                <a:solidFill>
                  <a:schemeClr val="tx1"/>
                </a:solidFill>
                <a:latin typeface="Varela Round" panose="020B0604020202020204" charset="-79"/>
                <a:cs typeface="Varela Round" panose="020B0604020202020204" charset="-79"/>
              </a:rPr>
              <a:t>שעולים</a:t>
            </a:r>
            <a:r>
              <a:rPr lang="he-IL" dirty="0" smtClean="0">
                <a:solidFill>
                  <a:schemeClr val="tx1"/>
                </a:solidFill>
                <a:latin typeface="Varela Round" panose="020B0604020202020204" charset="-79"/>
                <a:cs typeface="Varela Round" panose="020B0604020202020204" charset="-79"/>
              </a:rPr>
              <a:t> במספר האיטרציות.</a:t>
            </a:r>
          </a:p>
          <a:p>
            <a:pPr marL="127000" indent="0" algn="ctr" rtl="1">
              <a:lnSpc>
                <a:spcPct val="150000"/>
              </a:lnSpc>
              <a:buNone/>
            </a:pPr>
            <a:endParaRPr lang="he-IL" dirty="0" smtClean="0">
              <a:solidFill>
                <a:schemeClr val="tx1"/>
              </a:solidFill>
              <a:latin typeface="Varela Round" panose="020B0604020202020204" charset="-79"/>
              <a:cs typeface="Varela Round" panose="020B0604020202020204" charset="-79"/>
            </a:endParaRPr>
          </a:p>
          <a:p>
            <a:pPr marL="127000" indent="0" algn="ctr" rtl="1">
              <a:lnSpc>
                <a:spcPct val="150000"/>
              </a:lnSpc>
              <a:buNone/>
            </a:pPr>
            <a:r>
              <a:rPr lang="he-IL" dirty="0" smtClean="0">
                <a:solidFill>
                  <a:schemeClr val="tx1"/>
                </a:solidFill>
                <a:latin typeface="Varela Round" panose="020B0604020202020204" charset="-79"/>
                <a:cs typeface="Varela Round" panose="020B0604020202020204" charset="-79"/>
              </a:rPr>
              <a:t>בהינתן מסקנה זו, נרצה לשפר עוד יותר את </a:t>
            </a:r>
            <a:r>
              <a:rPr lang="en-US" dirty="0" smtClean="0">
                <a:solidFill>
                  <a:schemeClr val="tx1"/>
                </a:solidFill>
                <a:latin typeface="Varela Round" panose="020B0604020202020204" charset="-79"/>
                <a:cs typeface="Varela Round" panose="020B0604020202020204" charset="-79"/>
              </a:rPr>
              <a:t>MAS</a:t>
            </a:r>
            <a:r>
              <a:rPr lang="he-IL" dirty="0" smtClean="0">
                <a:solidFill>
                  <a:schemeClr val="tx1"/>
                </a:solidFill>
                <a:latin typeface="Varela Round" panose="020B0604020202020204" charset="-79"/>
                <a:cs typeface="Varela Round" panose="020B0604020202020204" charset="-79"/>
              </a:rPr>
              <a:t> באמצעות כך שנתחשב יותר </a:t>
            </a:r>
            <a:r>
              <a:rPr lang="en-US" dirty="0" smtClean="0">
                <a:solidFill>
                  <a:schemeClr val="tx1"/>
                </a:solidFill>
                <a:latin typeface="Varela Round" panose="020B0604020202020204" charset="-79"/>
                <a:cs typeface="Varela Round" panose="020B0604020202020204" charset="-79"/>
              </a:rPr>
              <a:t/>
            </a:r>
            <a:br>
              <a:rPr lang="en-US" dirty="0" smtClean="0">
                <a:solidFill>
                  <a:schemeClr val="tx1"/>
                </a:solidFill>
                <a:latin typeface="Varela Round" panose="020B0604020202020204" charset="-79"/>
                <a:cs typeface="Varela Round" panose="020B0604020202020204" charset="-79"/>
              </a:rPr>
            </a:br>
            <a:r>
              <a:rPr lang="he-IL" dirty="0" smtClean="0">
                <a:solidFill>
                  <a:schemeClr val="tx1"/>
                </a:solidFill>
                <a:latin typeface="Varela Round" panose="020B0604020202020204" charset="-79"/>
                <a:cs typeface="Varela Round" panose="020B0604020202020204" charset="-79"/>
              </a:rPr>
              <a:t>ב-</a:t>
            </a:r>
            <a:r>
              <a:rPr lang="en-US" dirty="0" smtClean="0">
                <a:solidFill>
                  <a:schemeClr val="tx1"/>
                </a:solidFill>
                <a:latin typeface="Varela Round" panose="020B0604020202020204" charset="-79"/>
                <a:cs typeface="Varela Round" panose="020B0604020202020204" charset="-79"/>
              </a:rPr>
              <a:t>ADAM</a:t>
            </a:r>
            <a:r>
              <a:rPr lang="he-IL" dirty="0" smtClean="0">
                <a:solidFill>
                  <a:schemeClr val="tx1"/>
                </a:solidFill>
                <a:latin typeface="Varela Round" panose="020B0604020202020204" charset="-79"/>
                <a:cs typeface="Varela Round" panose="020B0604020202020204" charset="-79"/>
              </a:rPr>
              <a:t> בנקודת הפתיחה שלנו וככל שנתקדם במספר האיטרציות ניתן חשיבות גבוהה יותר ל-</a:t>
            </a:r>
            <a:r>
              <a:rPr lang="en-US" dirty="0" smtClean="0">
                <a:solidFill>
                  <a:schemeClr val="tx1"/>
                </a:solidFill>
                <a:latin typeface="Varela Round" panose="020B0604020202020204" charset="-79"/>
                <a:cs typeface="Varela Round" panose="020B0604020202020204" charset="-79"/>
              </a:rPr>
              <a:t>SGD</a:t>
            </a:r>
            <a:r>
              <a:rPr lang="he-IL" dirty="0" smtClean="0">
                <a:solidFill>
                  <a:schemeClr val="tx1"/>
                </a:solidFill>
                <a:latin typeface="Varela Round" panose="020B0604020202020204" charset="-79"/>
                <a:cs typeface="Varela Round" panose="020B0604020202020204" charset="-79"/>
              </a:rPr>
              <a:t>.</a:t>
            </a:r>
            <a:endParaRPr lang="he-IL" dirty="0">
              <a:solidFill>
                <a:schemeClr val="tx1"/>
              </a:solidFill>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3671484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878051" y="1094352"/>
            <a:ext cx="5379900" cy="785362"/>
          </a:xfrm>
        </p:spPr>
        <p:txBody>
          <a:bodyPr>
            <a:noAutofit/>
          </a:bodyPr>
          <a:lstStyle/>
          <a:p>
            <a:pPr algn="ctr"/>
            <a:r>
              <a:rPr lang="en-US" sz="2800" dirty="0">
                <a:solidFill>
                  <a:schemeClr val="tx1"/>
                </a:solidFill>
                <a:latin typeface="Varela Round" panose="020B0604020202020204" charset="-79"/>
                <a:cs typeface="Varela Round" panose="020B0604020202020204" charset="-79"/>
              </a:rPr>
              <a:t>Dynamic </a:t>
            </a:r>
            <a:r>
              <a:rPr lang="en-US" sz="2800" dirty="0" smtClean="0">
                <a:solidFill>
                  <a:schemeClr val="tx1"/>
                </a:solidFill>
                <a:latin typeface="Varela Round" panose="020B0604020202020204" charset="-79"/>
                <a:cs typeface="Varela Round" panose="020B0604020202020204" charset="-79"/>
              </a:rPr>
              <a:t>lambda</a:t>
            </a:r>
            <a:endParaRPr lang="he-IL" sz="2800" dirty="0">
              <a:solidFill>
                <a:schemeClr val="tx1"/>
              </a:solidFill>
              <a:latin typeface="Varela Round" panose="020B0604020202020204" charset="-79"/>
              <a:cs typeface="Varela Round" panose="020B0604020202020204" charset="-79"/>
            </a:endParaRPr>
          </a:p>
        </p:txBody>
      </p:sp>
      <mc:AlternateContent xmlns:mc="http://schemas.openxmlformats.org/markup-compatibility/2006" xmlns:a14="http://schemas.microsoft.com/office/drawing/2010/main">
        <mc:Choice Requires="a14">
          <p:sp>
            <p:nvSpPr>
              <p:cNvPr id="4" name="מציין מיקום טקסט 3"/>
              <p:cNvSpPr>
                <a:spLocks noGrp="1"/>
              </p:cNvSpPr>
              <p:nvPr>
                <p:ph type="body" idx="1"/>
              </p:nvPr>
            </p:nvSpPr>
            <p:spPr>
              <a:xfrm>
                <a:off x="4471261" y="1879714"/>
                <a:ext cx="4554959" cy="3263786"/>
              </a:xfrm>
            </p:spPr>
            <p:txBody>
              <a:bodyPr>
                <a:noAutofit/>
              </a:bodyPr>
              <a:lstStyle/>
              <a:p>
                <a:pPr marL="127000" indent="0">
                  <a:lnSpc>
                    <a:spcPct val="150000"/>
                  </a:lnSpc>
                  <a:buNone/>
                </a:pPr>
                <a:r>
                  <a:rPr lang="en-US" u="sng" dirty="0" smtClean="0">
                    <a:latin typeface="Varela Round" panose="020B0604020202020204" charset="-79"/>
                    <a:cs typeface="Varela Round" panose="020B0604020202020204" charset="-79"/>
                  </a:rPr>
                  <a:t>Update</a:t>
                </a:r>
                <a:r>
                  <a:rPr lang="en-US" dirty="0" smtClean="0">
                    <a:latin typeface="Varela Round" panose="020B0604020202020204" charset="-79"/>
                    <a:cs typeface="Varela Round" panose="020B0604020202020204" charset="-79"/>
                  </a:rPr>
                  <a:t>:</a:t>
                </a:r>
                <a:endParaRPr lang="en-US" u="sng" dirty="0">
                  <a:latin typeface="Varela Round" panose="020B0604020202020204" charset="-79"/>
                  <a:cs typeface="Varela Round" panose="020B0604020202020204" charset="-79"/>
                </a:endParaRPr>
              </a:p>
              <a:p>
                <a:pPr marL="127000" indent="0">
                  <a:lnSpc>
                    <a:spcPct val="150000"/>
                  </a:lnSpc>
                  <a:buNone/>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𝝀</m:t>
                      </m:r>
                      <m:r>
                        <a:rPr lang="en-US" sz="1600" b="1" i="1" dirty="0" smtClean="0">
                          <a:latin typeface="Cambria Math" panose="02040503050406030204" pitchFamily="18" charset="0"/>
                        </a:rPr>
                        <m:t>𝒂</m:t>
                      </m:r>
                      <m:r>
                        <a:rPr lang="en-US" sz="1600" b="1" i="1" dirty="0">
                          <a:latin typeface="Cambria Math" panose="02040503050406030204" pitchFamily="18" charset="0"/>
                        </a:rPr>
                        <m:t> = </m:t>
                      </m:r>
                      <m:r>
                        <a:rPr lang="en-US" sz="1600" b="1" i="1" dirty="0">
                          <a:latin typeface="Cambria Math" panose="02040503050406030204" pitchFamily="18" charset="0"/>
                        </a:rPr>
                        <m:t>𝟏</m:t>
                      </m:r>
                      <m:r>
                        <a:rPr lang="en-US" sz="1600" b="1" i="1" dirty="0">
                          <a:latin typeface="Cambria Math" panose="02040503050406030204" pitchFamily="18" charset="0"/>
                        </a:rPr>
                        <m:t> −</m:t>
                      </m:r>
                      <m:r>
                        <a:rPr lang="en-US" b="1" i="1" dirty="0">
                          <a:latin typeface="Cambria Math" panose="02040503050406030204" pitchFamily="18" charset="0"/>
                        </a:rPr>
                        <m:t>𝝀</m:t>
                      </m:r>
                      <m:r>
                        <a:rPr lang="en-US" sz="1600" b="1" i="1" dirty="0" smtClean="0">
                          <a:latin typeface="Cambria Math" panose="02040503050406030204" pitchFamily="18" charset="0"/>
                        </a:rPr>
                        <m:t>𝒔</m:t>
                      </m:r>
                    </m:oMath>
                  </m:oMathPara>
                </a14:m>
                <a:endParaRPr lang="en-US" sz="1600" b="1" i="1" dirty="0" smtClean="0">
                  <a:latin typeface="Cambria Math" panose="02040503050406030204" pitchFamily="18" charset="0"/>
                </a:endParaRPr>
              </a:p>
              <a:p>
                <a:pPr marL="127000" indent="0">
                  <a:lnSpc>
                    <a:spcPct val="150000"/>
                  </a:lnSpc>
                  <a:buNone/>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𝝀</m:t>
                      </m:r>
                      <m:r>
                        <a:rPr lang="en-US" sz="1600" b="1" i="1" dirty="0" smtClean="0">
                          <a:latin typeface="Cambria Math" panose="02040503050406030204" pitchFamily="18" charset="0"/>
                        </a:rPr>
                        <m:t>𝒔</m:t>
                      </m:r>
                      <m:d>
                        <m:dPr>
                          <m:ctrlPr>
                            <a:rPr lang="en-US" sz="1600" b="1" i="1" dirty="0" smtClean="0">
                              <a:latin typeface="Cambria Math" panose="02040503050406030204" pitchFamily="18" charset="0"/>
                            </a:rPr>
                          </m:ctrlPr>
                        </m:dPr>
                        <m:e>
                          <m:r>
                            <a:rPr lang="en-US" sz="1600" b="1" i="1" dirty="0">
                              <a:latin typeface="Cambria Math" panose="02040503050406030204" pitchFamily="18" charset="0"/>
                            </a:rPr>
                            <m:t>𝒆𝒑</m:t>
                          </m:r>
                        </m:e>
                      </m:d>
                      <m:r>
                        <a:rPr lang="en-US" sz="1600" b="1" i="1" dirty="0">
                          <a:latin typeface="Cambria Math" panose="02040503050406030204" pitchFamily="18" charset="0"/>
                        </a:rPr>
                        <m:t>=</m:t>
                      </m:r>
                      <m:f>
                        <m:fPr>
                          <m:ctrlPr>
                            <a:rPr lang="en-US" sz="1600" b="1" i="1" dirty="0">
                              <a:latin typeface="Cambria Math" panose="02040503050406030204" pitchFamily="18" charset="0"/>
                            </a:rPr>
                          </m:ctrlPr>
                        </m:fPr>
                        <m:num>
                          <m:r>
                            <a:rPr lang="en-US" sz="1600" b="1" i="1" dirty="0">
                              <a:latin typeface="Cambria Math" panose="02040503050406030204" pitchFamily="18" charset="0"/>
                            </a:rPr>
                            <m:t>𝒆𝒑</m:t>
                          </m:r>
                        </m:num>
                        <m:den>
                          <m:r>
                            <a:rPr lang="en-US" sz="1600" b="1" i="1" dirty="0">
                              <a:latin typeface="Cambria Math" panose="02040503050406030204" pitchFamily="18" charset="0"/>
                            </a:rPr>
                            <m:t>𝑷</m:t>
                          </m:r>
                        </m:den>
                      </m:f>
                    </m:oMath>
                  </m:oMathPara>
                </a14:m>
                <a:endParaRPr lang="en-US" sz="1600" b="1" dirty="0" smtClean="0">
                  <a:latin typeface="Varela Round" panose="020B0604020202020204" charset="-79"/>
                </a:endParaRPr>
              </a:p>
              <a:p>
                <a:pPr marL="127000" indent="0">
                  <a:lnSpc>
                    <a:spcPct val="150000"/>
                  </a:lnSpc>
                  <a:buNone/>
                </a:pPr>
                <a:r>
                  <a:rPr lang="en-US" sz="1400" i="1" dirty="0" smtClean="0">
                    <a:latin typeface="Cambria Math" panose="02040503050406030204" pitchFamily="18" charset="0"/>
                    <a:cs typeface="Varela Round" panose="020B0604020202020204" charset="-79"/>
                  </a:rPr>
                  <a:t/>
                </a:r>
                <a:br>
                  <a:rPr lang="en-US" sz="1400" i="1" dirty="0" smtClean="0">
                    <a:latin typeface="Cambria Math" panose="02040503050406030204" pitchFamily="18" charset="0"/>
                    <a:cs typeface="Varela Round" panose="020B0604020202020204" charset="-79"/>
                  </a:rPr>
                </a:br>
                <a14:m>
                  <m:oMath xmlns:m="http://schemas.openxmlformats.org/officeDocument/2006/math">
                    <m:r>
                      <a:rPr lang="en-US" sz="1400" i="1" dirty="0" smtClean="0">
                        <a:latin typeface="Cambria Math" panose="02040503050406030204" pitchFamily="18" charset="0"/>
                        <a:cs typeface="Varela Round" panose="020B0604020202020204" charset="-79"/>
                      </a:rPr>
                      <m:t>𝑃</m:t>
                    </m:r>
                  </m:oMath>
                </a14:m>
                <a:r>
                  <a:rPr lang="en-US" sz="1400" dirty="0" smtClean="0">
                    <a:latin typeface="Varela Round" panose="020B0604020202020204" charset="-79"/>
                    <a:cs typeface="Varela Round" panose="020B0604020202020204" charset="-79"/>
                  </a:rPr>
                  <a:t> </a:t>
                </a:r>
                <a:r>
                  <a:rPr lang="en-US" sz="1400" dirty="0" smtClean="0">
                    <a:latin typeface="Varela Round" panose="020B0604020202020204" charset="-79"/>
                    <a:cs typeface="Varela Round" panose="020B0604020202020204" charset="-79"/>
                    <a:sym typeface="Wingdings" panose="05000000000000000000" pitchFamily="2" charset="2"/>
                  </a:rPr>
                  <a:t></a:t>
                </a:r>
                <a:r>
                  <a:rPr lang="en-US" sz="1400" dirty="0" smtClean="0">
                    <a:latin typeface="Varela Round" panose="020B0604020202020204" charset="-79"/>
                    <a:cs typeface="Varela Round" panose="020B0604020202020204" charset="-79"/>
                  </a:rPr>
                  <a:t> </a:t>
                </a:r>
                <a:r>
                  <a:rPr lang="en-US" sz="1400" dirty="0">
                    <a:latin typeface="Varela Round" panose="020B0604020202020204" charset="-79"/>
                    <a:cs typeface="Varela Round" panose="020B0604020202020204" charset="-79"/>
                  </a:rPr>
                  <a:t>number of </a:t>
                </a:r>
                <a:r>
                  <a:rPr lang="en-US" sz="1400" dirty="0" smtClean="0">
                    <a:latin typeface="Varela Round" panose="020B0604020202020204" charset="-79"/>
                    <a:cs typeface="Varela Round" panose="020B0604020202020204" charset="-79"/>
                  </a:rPr>
                  <a:t>epochs</a:t>
                </a:r>
                <a:br>
                  <a:rPr lang="en-US" sz="1400" dirty="0" smtClean="0">
                    <a:latin typeface="Varela Round" panose="020B0604020202020204" charset="-79"/>
                    <a:cs typeface="Varela Round" panose="020B0604020202020204" charset="-79"/>
                  </a:rPr>
                </a:br>
                <a14:m>
                  <m:oMath xmlns:m="http://schemas.openxmlformats.org/officeDocument/2006/math">
                    <m:r>
                      <a:rPr lang="en-US" sz="1400" i="1" dirty="0" smtClean="0">
                        <a:latin typeface="Cambria Math" panose="02040503050406030204" pitchFamily="18" charset="0"/>
                        <a:cs typeface="Varela Round" panose="020B0604020202020204" charset="-79"/>
                      </a:rPr>
                      <m:t>𝑒𝑝</m:t>
                    </m:r>
                  </m:oMath>
                </a14:m>
                <a:r>
                  <a:rPr lang="en-US" sz="1400" dirty="0" smtClean="0">
                    <a:latin typeface="Varela Round" panose="020B0604020202020204" charset="-79"/>
                    <a:cs typeface="Varela Round" panose="020B0604020202020204" charset="-79"/>
                  </a:rPr>
                  <a:t> </a:t>
                </a:r>
                <a:r>
                  <a:rPr lang="en-US" sz="1400" dirty="0" smtClean="0">
                    <a:latin typeface="Varela Round" panose="020B0604020202020204" charset="-79"/>
                    <a:cs typeface="Varela Round" panose="020B0604020202020204" charset="-79"/>
                    <a:sym typeface="Wingdings" panose="05000000000000000000" pitchFamily="2" charset="2"/>
                  </a:rPr>
                  <a:t> </a:t>
                </a:r>
                <a:r>
                  <a:rPr lang="en-US" sz="1400" dirty="0" smtClean="0">
                    <a:latin typeface="Varela Round" panose="020B0604020202020204" charset="-79"/>
                    <a:cs typeface="Varela Round" panose="020B0604020202020204" charset="-79"/>
                  </a:rPr>
                  <a:t>current epoch</a:t>
                </a:r>
              </a:p>
              <a:p>
                <a:pPr marL="127000" indent="0" algn="ctr">
                  <a:lnSpc>
                    <a:spcPct val="150000"/>
                  </a:lnSpc>
                  <a:buNone/>
                </a:pPr>
                <a:endParaRPr lang="en-US" sz="1400" b="1" dirty="0" smtClean="0">
                  <a:latin typeface="Varela Round" panose="020B0604020202020204" charset="-79"/>
                  <a:cs typeface="Varela Round" panose="020B0604020202020204" charset="-79"/>
                </a:endParaRPr>
              </a:p>
              <a:p>
                <a:pPr marL="127000" indent="0">
                  <a:lnSpc>
                    <a:spcPct val="150000"/>
                  </a:lnSpc>
                  <a:buNone/>
                </a:pPr>
                <a:r>
                  <a:rPr lang="en-US" sz="1400" b="1" dirty="0" smtClean="0">
                    <a:latin typeface="Varela Round" panose="020B0604020202020204" charset="-79"/>
                    <a:cs typeface="Varela Round" panose="020B0604020202020204" charset="-79"/>
                  </a:rPr>
                  <a:t>Resnet18</a:t>
                </a:r>
                <a:r>
                  <a:rPr lang="en-US" sz="1400" dirty="0" smtClean="0">
                    <a:latin typeface="Varela Round" panose="020B0604020202020204" charset="-79"/>
                    <a:cs typeface="Varela Round" panose="020B0604020202020204" charset="-79"/>
                  </a:rPr>
                  <a:t> </a:t>
                </a:r>
                <a:r>
                  <a:rPr lang="en-US" sz="1400" dirty="0">
                    <a:latin typeface="Varela Round" panose="020B0604020202020204" charset="-79"/>
                    <a:cs typeface="Varela Round" panose="020B0604020202020204" charset="-79"/>
                  </a:rPr>
                  <a:t>test </a:t>
                </a:r>
                <a:r>
                  <a:rPr lang="en-US" sz="1400" dirty="0" smtClean="0">
                    <a:latin typeface="Varela Round" panose="020B0604020202020204" charset="-79"/>
                    <a:cs typeface="Varela Round" panose="020B0604020202020204" charset="-79"/>
                  </a:rPr>
                  <a:t>on </a:t>
                </a:r>
                <a:r>
                  <a:rPr lang="en-US" sz="1400" b="1" dirty="0">
                    <a:latin typeface="Varela Round" panose="020B0604020202020204" charset="-79"/>
                    <a:cs typeface="Varela Round" panose="020B0604020202020204" charset="-79"/>
                  </a:rPr>
                  <a:t>Cifar10</a:t>
                </a:r>
                <a:r>
                  <a:rPr lang="en-US" sz="1400" dirty="0">
                    <a:latin typeface="Varela Round" panose="020B0604020202020204" charset="-79"/>
                    <a:cs typeface="Varela Round" panose="020B0604020202020204" charset="-79"/>
                  </a:rPr>
                  <a:t>.</a:t>
                </a:r>
                <a:endParaRPr lang="he-IL" sz="1400" dirty="0">
                  <a:latin typeface="Varela Round" panose="020B0604020202020204" charset="-79"/>
                  <a:cs typeface="Varela Round" panose="020B0604020202020204" charset="-79"/>
                </a:endParaRPr>
              </a:p>
            </p:txBody>
          </p:sp>
        </mc:Choice>
        <mc:Fallback xmlns="">
          <p:sp>
            <p:nvSpPr>
              <p:cNvPr id="4" name="מציין מיקום טקסט 3"/>
              <p:cNvSpPr>
                <a:spLocks noGrp="1" noRot="1" noChangeAspect="1" noMove="1" noResize="1" noEditPoints="1" noAdjustHandles="1" noChangeArrowheads="1" noChangeShapeType="1" noTextEdit="1"/>
              </p:cNvSpPr>
              <p:nvPr>
                <p:ph type="body" idx="1"/>
              </p:nvPr>
            </p:nvSpPr>
            <p:spPr>
              <a:xfrm>
                <a:off x="4471261" y="1879714"/>
                <a:ext cx="4554959" cy="3263786"/>
              </a:xfrm>
              <a:blipFill>
                <a:blip r:embed="rId3"/>
                <a:stretch>
                  <a:fillRect/>
                </a:stretch>
              </a:blipFill>
            </p:spPr>
            <p:txBody>
              <a:bodyPr/>
              <a:lstStyle/>
              <a:p>
                <a:r>
                  <a:rPr lang="he-IL">
                    <a:noFill/>
                  </a:rPr>
                  <a:t> </a:t>
                </a:r>
              </a:p>
            </p:txBody>
          </p:sp>
        </mc:Fallback>
      </mc:AlternateContent>
      <p:pic>
        <p:nvPicPr>
          <p:cNvPr id="6" name="תמונה 5"/>
          <p:cNvPicPr>
            <a:picLocks noChangeAspect="1"/>
          </p:cNvPicPr>
          <p:nvPr/>
        </p:nvPicPr>
        <p:blipFill rotWithShape="1">
          <a:blip r:embed="rId4"/>
          <a:srcRect l="5478" t="2928" r="18446"/>
          <a:stretch/>
        </p:blipFill>
        <p:spPr>
          <a:xfrm>
            <a:off x="109783" y="1826676"/>
            <a:ext cx="4361478" cy="3316824"/>
          </a:xfrm>
          <a:prstGeom prst="rect">
            <a:avLst/>
          </a:prstGeom>
        </p:spPr>
      </p:pic>
    </p:spTree>
    <p:extLst>
      <p:ext uri="{BB962C8B-B14F-4D97-AF65-F5344CB8AC3E}">
        <p14:creationId xmlns:p14="http://schemas.microsoft.com/office/powerpoint/2010/main" val="3625341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403174" y="1261111"/>
            <a:ext cx="6337652" cy="1019100"/>
          </a:xfrm>
        </p:spPr>
        <p:txBody>
          <a:bodyPr/>
          <a:lstStyle/>
          <a:p>
            <a:pPr algn="ctr"/>
            <a:r>
              <a:rPr lang="en-US" sz="2800" dirty="0">
                <a:latin typeface="Varela Round" panose="020B0604020202020204" charset="-79"/>
                <a:cs typeface="Varela Round" panose="020B0604020202020204" charset="-79"/>
              </a:rPr>
              <a:t>Code</a:t>
            </a:r>
            <a:endParaRPr lang="he-IL" dirty="0">
              <a:latin typeface="Varela Round" panose="020B0604020202020204" charset="-79"/>
              <a:cs typeface="Varela Round" panose="020B0604020202020204" charset="-79"/>
            </a:endParaRPr>
          </a:p>
        </p:txBody>
      </p:sp>
      <p:sp>
        <p:nvSpPr>
          <p:cNvPr id="3" name="מציין מיקום טקסט 2"/>
          <p:cNvSpPr>
            <a:spLocks noGrp="1"/>
          </p:cNvSpPr>
          <p:nvPr>
            <p:ph type="body" idx="1"/>
          </p:nvPr>
        </p:nvSpPr>
        <p:spPr>
          <a:xfrm>
            <a:off x="0" y="2429691"/>
            <a:ext cx="9144000" cy="2420983"/>
          </a:xfrm>
        </p:spPr>
        <p:txBody>
          <a:bodyPr>
            <a:normAutofit fontScale="92500"/>
          </a:bodyPr>
          <a:lstStyle/>
          <a:p>
            <a:pPr marL="127000" indent="0" algn="ctr">
              <a:buNone/>
            </a:pPr>
            <a:endParaRPr lang="en-US" sz="1800" dirty="0">
              <a:latin typeface="Varela Round" panose="020B0604020202020204" charset="-79"/>
              <a:cs typeface="Varela Round" panose="020B0604020202020204" charset="-79"/>
              <a:hlinkClick r:id="rId2"/>
            </a:endParaRPr>
          </a:p>
          <a:p>
            <a:r>
              <a:rPr lang="en-US" sz="1800" b="1" dirty="0">
                <a:latin typeface="Varela Round" panose="020B0604020202020204" charset="-79"/>
                <a:cs typeface="Varela Round" panose="020B0604020202020204" charset="-79"/>
              </a:rPr>
              <a:t>Mixing ADAM and SGD </a:t>
            </a:r>
          </a:p>
          <a:p>
            <a:pPr marL="127000" indent="0">
              <a:buNone/>
            </a:pPr>
            <a:r>
              <a:rPr lang="en-US" sz="1500" dirty="0">
                <a:latin typeface="Varela Round" panose="020B0604020202020204" charset="-79"/>
                <a:cs typeface="Varela Round" panose="020B0604020202020204" charset="-79"/>
                <a:hlinkClick r:id="rId3"/>
              </a:rPr>
              <a:t>https://gitlab.com/nicolalandro/multi_optimizer/-/</a:t>
            </a:r>
            <a:r>
              <a:rPr lang="en-US" sz="1500" dirty="0" smtClean="0">
                <a:latin typeface="Varela Round" panose="020B0604020202020204" charset="-79"/>
                <a:cs typeface="Varela Round" panose="020B0604020202020204" charset="-79"/>
                <a:hlinkClick r:id="rId3"/>
              </a:rPr>
              <a:t>blob/master/src/optimizers/mas_scheduler.py</a:t>
            </a:r>
            <a:endParaRPr lang="en-US" sz="1500" dirty="0" smtClean="0">
              <a:latin typeface="Varela Round" panose="020B0604020202020204" charset="-79"/>
              <a:cs typeface="Varela Round" panose="020B0604020202020204" charset="-79"/>
            </a:endParaRPr>
          </a:p>
          <a:p>
            <a:pPr marL="127000" indent="0">
              <a:buNone/>
            </a:pPr>
            <a:endParaRPr lang="en-US" sz="1800" dirty="0">
              <a:latin typeface="Varela Round" panose="020B0604020202020204" charset="-79"/>
              <a:cs typeface="Varela Round" panose="020B0604020202020204" charset="-79"/>
            </a:endParaRPr>
          </a:p>
          <a:p>
            <a:pPr marL="127000" indent="0" algn="ctr">
              <a:buNone/>
            </a:pPr>
            <a:endParaRPr lang="en-US" sz="1800" dirty="0">
              <a:latin typeface="Varela Round" panose="020B0604020202020204" charset="-79"/>
              <a:cs typeface="Varela Round" panose="020B0604020202020204" charset="-79"/>
            </a:endParaRPr>
          </a:p>
          <a:p>
            <a:r>
              <a:rPr lang="en-US" sz="1800" b="1" dirty="0">
                <a:solidFill>
                  <a:srgbClr val="292929"/>
                </a:solidFill>
                <a:latin typeface="Varela Round" panose="020B0604020202020204" charset="-79"/>
                <a:cs typeface="Varela Round" panose="020B0604020202020204" charset="-79"/>
              </a:rPr>
              <a:t>Learning Rate Schedules and Adaptive Learning Rate Methods </a:t>
            </a:r>
          </a:p>
          <a:p>
            <a:pPr marL="127000" indent="0">
              <a:buNone/>
            </a:pPr>
            <a:r>
              <a:rPr lang="en-US" sz="1500" dirty="0">
                <a:latin typeface="Varela Round" panose="020B0604020202020204" charset="-79"/>
                <a:cs typeface="Varela Round" panose="020B0604020202020204" charset="-79"/>
                <a:hlinkClick r:id="rId4"/>
              </a:rPr>
              <a:t>https://github.com/sukilau/Ziff-deep-learning/blob/master/3-CIFAR10-lrate/CIFAR10-lrate.ipynb</a:t>
            </a:r>
            <a:endParaRPr lang="en-US" sz="1500" dirty="0">
              <a:latin typeface="Varela Round" panose="020B0604020202020204" charset="-79"/>
              <a:cs typeface="Varela Round" panose="020B0604020202020204" charset="-79"/>
            </a:endParaRPr>
          </a:p>
          <a:p>
            <a:pPr marL="127000" indent="0" algn="ctr">
              <a:buNone/>
            </a:pPr>
            <a:endParaRPr lang="en-US" dirty="0">
              <a:latin typeface="Varela Round" panose="020B0604020202020204" charset="-79"/>
              <a:cs typeface="Varela Round" panose="020B0604020202020204" charset="-79"/>
            </a:endParaRPr>
          </a:p>
          <a:p>
            <a:pPr marL="127000" indent="0">
              <a:buNone/>
            </a:pPr>
            <a:endParaRPr lang="he-IL" dirty="0">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285369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2B6538-CDB0-470F-B1B5-7B9BE11BF214}"/>
              </a:ext>
            </a:extLst>
          </p:cNvPr>
          <p:cNvSpPr>
            <a:spLocks noGrp="1"/>
          </p:cNvSpPr>
          <p:nvPr>
            <p:ph type="ctrTitle"/>
          </p:nvPr>
        </p:nvSpPr>
        <p:spPr>
          <a:xfrm>
            <a:off x="42334" y="1155662"/>
            <a:ext cx="9059333" cy="550500"/>
          </a:xfrm>
        </p:spPr>
        <p:txBody>
          <a:bodyPr>
            <a:noAutofit/>
          </a:bodyPr>
          <a:lstStyle/>
          <a:p>
            <a:pPr algn="ctr"/>
            <a:r>
              <a:rPr lang="en-US" sz="2800" dirty="0">
                <a:latin typeface="Varela Round" panose="00000500000000000000" pitchFamily="2" charset="-79"/>
                <a:cs typeface="Varela Round" panose="00000500000000000000" pitchFamily="2" charset="-79"/>
              </a:rPr>
              <a:t>How the learning rate affects the </a:t>
            </a:r>
            <a:r>
              <a:rPr lang="en-US" sz="2800" dirty="0">
                <a:solidFill>
                  <a:schemeClr val="tx1"/>
                </a:solidFill>
                <a:latin typeface="Varela Round" panose="00000500000000000000" pitchFamily="2" charset="-79"/>
                <a:cs typeface="Varela Round" panose="00000500000000000000" pitchFamily="2" charset="-79"/>
              </a:rPr>
              <a:t>process</a:t>
            </a:r>
            <a:r>
              <a:rPr lang="en-US" sz="2800" dirty="0">
                <a:latin typeface="Varela Round" panose="00000500000000000000" pitchFamily="2" charset="-79"/>
                <a:cs typeface="Varela Round" panose="00000500000000000000" pitchFamily="2" charset="-79"/>
              </a:rPr>
              <a:t>?</a:t>
            </a:r>
            <a:endParaRPr lang="he-IL" sz="2800" dirty="0">
              <a:latin typeface="Varela Round" panose="00000500000000000000" pitchFamily="2" charset="-79"/>
              <a:cs typeface="Varela Round" panose="00000500000000000000" pitchFamily="2" charset="-79"/>
            </a:endParaRPr>
          </a:p>
        </p:txBody>
      </p:sp>
      <p:pic>
        <p:nvPicPr>
          <p:cNvPr id="1026" name="Picture 2" descr="Setting the learning rate of your neural network.">
            <a:extLst>
              <a:ext uri="{FF2B5EF4-FFF2-40B4-BE49-F238E27FC236}">
                <a16:creationId xmlns:a16="http://schemas.microsoft.com/office/drawing/2014/main" id="{D74D78F1-EC35-45F1-A112-81D0D78A9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10" y="1706162"/>
            <a:ext cx="8480579" cy="328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5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7" name="Google Shape;87;p17"/>
          <p:cNvSpPr/>
          <p:nvPr/>
        </p:nvSpPr>
        <p:spPr>
          <a:xfrm>
            <a:off x="506127" y="3247456"/>
            <a:ext cx="3230055" cy="700480"/>
          </a:xfrm>
          <a:prstGeom prst="roundRect">
            <a:avLst>
              <a:gd name="adj" fmla="val 16667"/>
            </a:avLst>
          </a:prstGeom>
          <a:solidFill>
            <a:srgbClr val="F7F7F7"/>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 name="Google Shape;81;p17"/>
          <p:cNvSpPr/>
          <p:nvPr/>
        </p:nvSpPr>
        <p:spPr>
          <a:xfrm>
            <a:off x="3185776" y="1228725"/>
            <a:ext cx="2280576" cy="656087"/>
          </a:xfrm>
          <a:prstGeom prst="flowChartAlternateProcess">
            <a:avLst/>
          </a:prstGeom>
          <a:gradFill flip="none" rotWithShape="1">
            <a:gsLst>
              <a:gs pos="0">
                <a:srgbClr val="F3BFC1">
                  <a:shade val="30000"/>
                  <a:satMod val="115000"/>
                </a:srgbClr>
              </a:gs>
              <a:gs pos="50000">
                <a:srgbClr val="F3BFC1">
                  <a:shade val="67500"/>
                  <a:satMod val="115000"/>
                </a:srgbClr>
              </a:gs>
              <a:gs pos="100000">
                <a:srgbClr val="F3BFC1">
                  <a:shade val="100000"/>
                  <a:satMod val="115000"/>
                </a:srgbClr>
              </a:gs>
            </a:gsLst>
            <a:lin ang="189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w" sz="2400" b="1" dirty="0">
                <a:solidFill>
                  <a:schemeClr val="accent2"/>
                </a:solidFill>
              </a:rPr>
              <a:t>Optimizers</a:t>
            </a:r>
            <a:endParaRPr sz="900" dirty="0"/>
          </a:p>
        </p:txBody>
      </p:sp>
      <p:sp>
        <p:nvSpPr>
          <p:cNvPr id="82" name="Google Shape;82;p17"/>
          <p:cNvSpPr/>
          <p:nvPr/>
        </p:nvSpPr>
        <p:spPr>
          <a:xfrm>
            <a:off x="1020418" y="2266611"/>
            <a:ext cx="2204065" cy="656087"/>
          </a:xfrm>
          <a:prstGeom prst="flowChartAlternateProcess">
            <a:avLst/>
          </a:prstGeom>
          <a:gradFill flip="none" rotWithShape="1">
            <a:gsLst>
              <a:gs pos="0">
                <a:srgbClr val="F6E5C0">
                  <a:shade val="30000"/>
                  <a:satMod val="115000"/>
                </a:srgbClr>
              </a:gs>
              <a:gs pos="50000">
                <a:srgbClr val="F6E5C0">
                  <a:shade val="67500"/>
                  <a:satMod val="115000"/>
                </a:srgbClr>
              </a:gs>
              <a:gs pos="100000">
                <a:srgbClr val="F6E5C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2"/>
                </a:solidFill>
              </a:rPr>
              <a:t>N</a:t>
            </a:r>
            <a:r>
              <a:rPr lang="iw" sz="2000" b="1" dirty="0">
                <a:solidFill>
                  <a:schemeClr val="accent2"/>
                </a:solidFill>
              </a:rPr>
              <a:t>on </a:t>
            </a:r>
            <a:r>
              <a:rPr lang="en-US" sz="2000" b="1" dirty="0">
                <a:solidFill>
                  <a:schemeClr val="accent2"/>
                </a:solidFill>
              </a:rPr>
              <a:t>a</a:t>
            </a:r>
            <a:r>
              <a:rPr lang="iw" sz="2000" b="1" dirty="0">
                <a:solidFill>
                  <a:schemeClr val="accent2"/>
                </a:solidFill>
              </a:rPr>
              <a:t>daptive learning rate</a:t>
            </a:r>
            <a:endParaRPr sz="2000" dirty="0"/>
          </a:p>
        </p:txBody>
      </p:sp>
      <p:sp>
        <p:nvSpPr>
          <p:cNvPr id="83" name="Google Shape;83;p17"/>
          <p:cNvSpPr/>
          <p:nvPr/>
        </p:nvSpPr>
        <p:spPr>
          <a:xfrm>
            <a:off x="5445092" y="2245610"/>
            <a:ext cx="2204065" cy="656087"/>
          </a:xfrm>
          <a:prstGeom prst="flowChartAlternateProcess">
            <a:avLst/>
          </a:prstGeom>
          <a:gradFill flip="none" rotWithShape="1">
            <a:gsLst>
              <a:gs pos="0">
                <a:srgbClr val="F6E5C0">
                  <a:shade val="30000"/>
                  <a:satMod val="115000"/>
                </a:srgbClr>
              </a:gs>
              <a:gs pos="50000">
                <a:srgbClr val="F6E5C0">
                  <a:shade val="67500"/>
                  <a:satMod val="115000"/>
                </a:srgbClr>
              </a:gs>
              <a:gs pos="100000">
                <a:srgbClr val="F6E5C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Adaptive learning rate</a:t>
            </a:r>
            <a:endParaRPr sz="800" dirty="0"/>
          </a:p>
        </p:txBody>
      </p:sp>
      <p:sp>
        <p:nvSpPr>
          <p:cNvPr id="84" name="Google Shape;84;p17"/>
          <p:cNvSpPr/>
          <p:nvPr/>
        </p:nvSpPr>
        <p:spPr>
          <a:xfrm>
            <a:off x="698637" y="3365199"/>
            <a:ext cx="901519"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SGD</a:t>
            </a:r>
            <a:endParaRPr sz="700" dirty="0"/>
          </a:p>
        </p:txBody>
      </p:sp>
      <p:sp>
        <p:nvSpPr>
          <p:cNvPr id="85" name="Google Shape;85;p17"/>
          <p:cNvSpPr/>
          <p:nvPr/>
        </p:nvSpPr>
        <p:spPr>
          <a:xfrm>
            <a:off x="4525790" y="3239899"/>
            <a:ext cx="4110789" cy="1353878"/>
          </a:xfrm>
          <a:prstGeom prst="roundRect">
            <a:avLst>
              <a:gd name="adj" fmla="val 16667"/>
            </a:avLst>
          </a:prstGeom>
          <a:solidFill>
            <a:srgbClr val="F7F7F7"/>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6" name="Google Shape;86;p17"/>
          <p:cNvSpPr/>
          <p:nvPr/>
        </p:nvSpPr>
        <p:spPr>
          <a:xfrm>
            <a:off x="1786011" y="3365199"/>
            <a:ext cx="1785361"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Momentum</a:t>
            </a:r>
            <a:endParaRPr sz="700" dirty="0"/>
          </a:p>
        </p:txBody>
      </p:sp>
      <p:sp>
        <p:nvSpPr>
          <p:cNvPr id="88" name="Google Shape;88;p17"/>
          <p:cNvSpPr/>
          <p:nvPr/>
        </p:nvSpPr>
        <p:spPr>
          <a:xfrm>
            <a:off x="4613763" y="3411174"/>
            <a:ext cx="1356895"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Adagrad</a:t>
            </a:r>
            <a:endParaRPr sz="700" dirty="0"/>
          </a:p>
        </p:txBody>
      </p:sp>
      <p:sp>
        <p:nvSpPr>
          <p:cNvPr id="89" name="Google Shape;89;p17"/>
          <p:cNvSpPr/>
          <p:nvPr/>
        </p:nvSpPr>
        <p:spPr>
          <a:xfrm>
            <a:off x="6128360" y="3411174"/>
            <a:ext cx="1356895"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Adadelta</a:t>
            </a:r>
            <a:endParaRPr sz="700" dirty="0"/>
          </a:p>
        </p:txBody>
      </p:sp>
      <p:sp>
        <p:nvSpPr>
          <p:cNvPr id="90" name="Google Shape;90;p17"/>
          <p:cNvSpPr/>
          <p:nvPr/>
        </p:nvSpPr>
        <p:spPr>
          <a:xfrm>
            <a:off x="5228787" y="4005124"/>
            <a:ext cx="1500421"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Rmsprop</a:t>
            </a:r>
            <a:endParaRPr sz="700" dirty="0"/>
          </a:p>
        </p:txBody>
      </p:sp>
      <p:sp>
        <p:nvSpPr>
          <p:cNvPr id="91" name="Google Shape;91;p17"/>
          <p:cNvSpPr/>
          <p:nvPr/>
        </p:nvSpPr>
        <p:spPr>
          <a:xfrm>
            <a:off x="7638032" y="3411174"/>
            <a:ext cx="901519"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NAG</a:t>
            </a:r>
            <a:endParaRPr sz="700" dirty="0"/>
          </a:p>
        </p:txBody>
      </p:sp>
      <p:sp>
        <p:nvSpPr>
          <p:cNvPr id="92" name="Google Shape;92;p17"/>
          <p:cNvSpPr/>
          <p:nvPr/>
        </p:nvSpPr>
        <p:spPr>
          <a:xfrm>
            <a:off x="6816151" y="4021849"/>
            <a:ext cx="1202025" cy="476861"/>
          </a:xfrm>
          <a:prstGeom prst="flowChartAlternateProcess">
            <a:avLst/>
          </a:prstGeom>
          <a:gradFill flip="none" rotWithShape="1">
            <a:gsLst>
              <a:gs pos="0">
                <a:srgbClr val="CBE2F0">
                  <a:shade val="30000"/>
                  <a:satMod val="115000"/>
                </a:srgbClr>
              </a:gs>
              <a:gs pos="50000">
                <a:srgbClr val="CBE2F0">
                  <a:shade val="67500"/>
                  <a:satMod val="115000"/>
                </a:srgbClr>
              </a:gs>
              <a:gs pos="100000">
                <a:srgbClr val="CBE2F0">
                  <a:shade val="100000"/>
                  <a:satMod val="115000"/>
                </a:srgbClr>
              </a:gs>
            </a:gsLst>
            <a:lin ang="5400000" scaled="1"/>
            <a:tileRect/>
          </a:gra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sz="2000" b="1" dirty="0">
                <a:solidFill>
                  <a:schemeClr val="accent2"/>
                </a:solidFill>
              </a:rPr>
              <a:t>Adam</a:t>
            </a:r>
            <a:endParaRPr sz="700" dirty="0"/>
          </a:p>
        </p:txBody>
      </p:sp>
      <p:cxnSp>
        <p:nvCxnSpPr>
          <p:cNvPr id="3" name="מחבר חץ ישר 2">
            <a:extLst>
              <a:ext uri="{FF2B5EF4-FFF2-40B4-BE49-F238E27FC236}">
                <a16:creationId xmlns:a16="http://schemas.microsoft.com/office/drawing/2014/main" id="{21ABE8AD-0CAB-43F1-8CAF-83F0A8EADAA6}"/>
              </a:ext>
            </a:extLst>
          </p:cNvPr>
          <p:cNvCxnSpPr>
            <a:cxnSpLocks/>
          </p:cNvCxnSpPr>
          <p:nvPr/>
        </p:nvCxnSpPr>
        <p:spPr>
          <a:xfrm flipH="1">
            <a:off x="2884788" y="1851829"/>
            <a:ext cx="339695" cy="398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מחבר חץ ישר 21">
            <a:extLst>
              <a:ext uri="{FF2B5EF4-FFF2-40B4-BE49-F238E27FC236}">
                <a16:creationId xmlns:a16="http://schemas.microsoft.com/office/drawing/2014/main" id="{2709B365-638E-46C6-A814-1767F19A1322}"/>
              </a:ext>
            </a:extLst>
          </p:cNvPr>
          <p:cNvCxnSpPr>
            <a:cxnSpLocks/>
          </p:cNvCxnSpPr>
          <p:nvPr/>
        </p:nvCxnSpPr>
        <p:spPr>
          <a:xfrm>
            <a:off x="5445092" y="1840702"/>
            <a:ext cx="322248" cy="3988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מחבר חץ ישר 23">
            <a:extLst>
              <a:ext uri="{FF2B5EF4-FFF2-40B4-BE49-F238E27FC236}">
                <a16:creationId xmlns:a16="http://schemas.microsoft.com/office/drawing/2014/main" id="{0697AE19-B272-4EC3-9A76-54CCCD5DB111}"/>
              </a:ext>
            </a:extLst>
          </p:cNvPr>
          <p:cNvCxnSpPr>
            <a:cxnSpLocks/>
          </p:cNvCxnSpPr>
          <p:nvPr/>
        </p:nvCxnSpPr>
        <p:spPr>
          <a:xfrm>
            <a:off x="6581184" y="2923456"/>
            <a:ext cx="0" cy="324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מחבר חץ ישר 26">
            <a:extLst>
              <a:ext uri="{FF2B5EF4-FFF2-40B4-BE49-F238E27FC236}">
                <a16:creationId xmlns:a16="http://schemas.microsoft.com/office/drawing/2014/main" id="{DAD0822F-BE62-41C9-B638-BC4BE1BFCBF7}"/>
              </a:ext>
            </a:extLst>
          </p:cNvPr>
          <p:cNvCxnSpPr>
            <a:cxnSpLocks/>
          </p:cNvCxnSpPr>
          <p:nvPr/>
        </p:nvCxnSpPr>
        <p:spPr>
          <a:xfrm>
            <a:off x="2121155" y="2922698"/>
            <a:ext cx="0" cy="32475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3185AA-EDBC-4CF8-A75B-4A05F2024FEF}"/>
              </a:ext>
            </a:extLst>
          </p:cNvPr>
          <p:cNvSpPr>
            <a:spLocks noGrp="1"/>
          </p:cNvSpPr>
          <p:nvPr>
            <p:ph type="ctrTitle"/>
          </p:nvPr>
        </p:nvSpPr>
        <p:spPr>
          <a:xfrm>
            <a:off x="76200" y="2335746"/>
            <a:ext cx="8974667" cy="759876"/>
          </a:xfrm>
        </p:spPr>
        <p:txBody>
          <a:bodyPr>
            <a:noAutofit/>
          </a:bodyPr>
          <a:lstStyle/>
          <a:p>
            <a:pPr algn="ctr"/>
            <a:r>
              <a:rPr lang="en-US" sz="3600" b="1" dirty="0">
                <a:solidFill>
                  <a:srgbClr val="FF0000"/>
                </a:solidFill>
                <a:latin typeface="Varela Round" panose="00000500000000000000" pitchFamily="2" charset="-79"/>
                <a:cs typeface="Varela Round" panose="00000500000000000000" pitchFamily="2" charset="-79"/>
              </a:rPr>
              <a:t>Non</a:t>
            </a:r>
            <a:r>
              <a:rPr lang="en-US" sz="3600" b="1" dirty="0">
                <a:solidFill>
                  <a:schemeClr val="accent2"/>
                </a:solidFill>
                <a:latin typeface="Varela Round" panose="00000500000000000000" pitchFamily="2" charset="-79"/>
                <a:cs typeface="Varela Round" panose="00000500000000000000" pitchFamily="2" charset="-79"/>
              </a:rPr>
              <a:t> adaptive learning rate optimizers</a:t>
            </a:r>
            <a:endParaRPr lang="he-IL" sz="3200" dirty="0">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3755574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5" name="Google Shape;155;p22"/>
          <p:cNvSpPr txBox="1"/>
          <p:nvPr/>
        </p:nvSpPr>
        <p:spPr>
          <a:xfrm>
            <a:off x="3021060" y="1130251"/>
            <a:ext cx="3101880" cy="6309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chemeClr val="accent2"/>
                </a:solidFill>
                <a:latin typeface="Varela Round" panose="00000500000000000000" pitchFamily="2" charset="-79"/>
                <a:cs typeface="Varela Round" panose="00000500000000000000" pitchFamily="2" charset="-79"/>
              </a:rPr>
              <a:t>surfaces types</a:t>
            </a:r>
            <a:endParaRPr sz="2800" dirty="0">
              <a:latin typeface="Varela Round" panose="00000500000000000000" pitchFamily="2" charset="-79"/>
              <a:cs typeface="Varela Round" panose="00000500000000000000" pitchFamily="2" charset="-79"/>
            </a:endParaRPr>
          </a:p>
        </p:txBody>
      </p:sp>
      <p:pic>
        <p:nvPicPr>
          <p:cNvPr id="3074" name="Picture 2" descr="Low-Discrepancy Sequence Initialization for Non-Convex Optimization | by  Robert A Leffler | Medium">
            <a:extLst>
              <a:ext uri="{FF2B5EF4-FFF2-40B4-BE49-F238E27FC236}">
                <a16:creationId xmlns:a16="http://schemas.microsoft.com/office/drawing/2014/main" id="{6961DA67-067A-4F89-AB66-ACD0F9C82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136" y="1970476"/>
            <a:ext cx="5226109" cy="240546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קבוצה 4">
            <a:extLst>
              <a:ext uri="{FF2B5EF4-FFF2-40B4-BE49-F238E27FC236}">
                <a16:creationId xmlns:a16="http://schemas.microsoft.com/office/drawing/2014/main" id="{D4D4E5BF-26D1-43BA-81B0-F1E86A3F18B6}"/>
              </a:ext>
            </a:extLst>
          </p:cNvPr>
          <p:cNvGrpSpPr/>
          <p:nvPr/>
        </p:nvGrpSpPr>
        <p:grpSpPr>
          <a:xfrm>
            <a:off x="1809136" y="2182761"/>
            <a:ext cx="5291128" cy="2528264"/>
            <a:chOff x="1809136" y="2182761"/>
            <a:chExt cx="5291128" cy="2528264"/>
          </a:xfrm>
        </p:grpSpPr>
        <p:pic>
          <p:nvPicPr>
            <p:cNvPr id="4" name="תמונה 3">
              <a:extLst>
                <a:ext uri="{FF2B5EF4-FFF2-40B4-BE49-F238E27FC236}">
                  <a16:creationId xmlns:a16="http://schemas.microsoft.com/office/drawing/2014/main" id="{8048FA39-9C36-4792-87EF-0F9AE269296E}"/>
                </a:ext>
              </a:extLst>
            </p:cNvPr>
            <p:cNvPicPr>
              <a:picLocks noChangeAspect="1"/>
            </p:cNvPicPr>
            <p:nvPr/>
          </p:nvPicPr>
          <p:blipFill>
            <a:blip r:embed="rId4"/>
            <a:stretch>
              <a:fillRect/>
            </a:stretch>
          </p:blipFill>
          <p:spPr>
            <a:xfrm>
              <a:off x="1809136" y="2182761"/>
              <a:ext cx="2528264" cy="2528264"/>
            </a:xfrm>
            <a:prstGeom prst="rect">
              <a:avLst/>
            </a:prstGeom>
          </p:spPr>
        </p:pic>
        <p:pic>
          <p:nvPicPr>
            <p:cNvPr id="1026" name="Picture 2" descr="קערה עמוקה נירוסטה 20 סמ | KSP">
              <a:extLst>
                <a:ext uri="{FF2B5EF4-FFF2-40B4-BE49-F238E27FC236}">
                  <a16:creationId xmlns:a16="http://schemas.microsoft.com/office/drawing/2014/main" id="{78B46DFD-EFC8-49B7-B4D0-A785954F9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019" y="2247780"/>
              <a:ext cx="2463245" cy="246324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5837</TotalTime>
  <Words>3562</Words>
  <Application>Microsoft Office PowerPoint</Application>
  <PresentationFormat>‫הצגה על המסך (16:9)</PresentationFormat>
  <Paragraphs>327</Paragraphs>
  <Slides>59</Slides>
  <Notes>49</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59</vt:i4>
      </vt:variant>
    </vt:vector>
  </HeadingPairs>
  <TitlesOfParts>
    <vt:vector size="67" baseType="lpstr">
      <vt:lpstr>Arial</vt:lpstr>
      <vt:lpstr>Wingdings</vt:lpstr>
      <vt:lpstr>Cambria Math</vt:lpstr>
      <vt:lpstr>Courier New</vt:lpstr>
      <vt:lpstr>Poppins</vt:lpstr>
      <vt:lpstr>BN Begilophim</vt:lpstr>
      <vt:lpstr>Varela Round</vt:lpstr>
      <vt:lpstr>Simple Light</vt:lpstr>
      <vt:lpstr>Network optimizers</vt:lpstr>
      <vt:lpstr>what is an optimizer?</vt:lpstr>
      <vt:lpstr>מצגת של PowerPoint‏</vt:lpstr>
      <vt:lpstr>Gradient descent</vt:lpstr>
      <vt:lpstr>מצגת של PowerPoint‏</vt:lpstr>
      <vt:lpstr>How the learning rate affects the process?</vt:lpstr>
      <vt:lpstr>מצגת של PowerPoint‏</vt:lpstr>
      <vt:lpstr>Non adaptive learning rate optimizers</vt:lpstr>
      <vt:lpstr>מצגת של PowerPoint‏</vt:lpstr>
      <vt:lpstr>מצגת של PowerPoint‏</vt:lpstr>
      <vt:lpstr>מצגת של PowerPoint‏</vt:lpstr>
      <vt:lpstr>מצגת של PowerPoint‏</vt:lpstr>
      <vt:lpstr>מצגת של PowerPoint‏</vt:lpstr>
      <vt:lpstr>Exponentially Weighted Averages</vt:lpstr>
      <vt:lpstr>Exponentially Weighted Averages</vt:lpstr>
      <vt:lpstr>Exponentially Weighted Averages</vt:lpstr>
      <vt:lpstr>מצגת של PowerPoint‏</vt:lpstr>
      <vt:lpstr>Learning Rate Schedules</vt:lpstr>
      <vt:lpstr>Learning Rate Schedules</vt:lpstr>
      <vt:lpstr>Learning Rate Schedules</vt:lpstr>
      <vt:lpstr>מצגת של PowerPoint‏</vt:lpstr>
      <vt:lpstr>Adaptive learning rate optimizers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Papers</vt:lpstr>
      <vt:lpstr>SGD</vt:lpstr>
      <vt:lpstr>ADAM</vt:lpstr>
      <vt:lpstr>SGD Generalizes Better Than ADAM in Deep Learning</vt:lpstr>
      <vt:lpstr>SGD VS ADAM</vt:lpstr>
      <vt:lpstr>What do they depend on? </vt:lpstr>
      <vt:lpstr>Our Goal</vt:lpstr>
      <vt:lpstr>Lévy-driven stochastic differential equations</vt:lpstr>
      <vt:lpstr>Explanation </vt:lpstr>
      <vt:lpstr>Explanation </vt:lpstr>
      <vt:lpstr>Result </vt:lpstr>
      <vt:lpstr>מצגת של PowerPoint‏</vt:lpstr>
      <vt:lpstr>Conclusion</vt:lpstr>
      <vt:lpstr>Mixing ADAM and SGD  a Combined Optimization Method</vt:lpstr>
      <vt:lpstr>מצגת של PowerPoint‏</vt:lpstr>
      <vt:lpstr>MAS Mixing ADAM and SGD</vt:lpstr>
      <vt:lpstr>How?</vt:lpstr>
      <vt:lpstr>when the two optimizers  agree</vt:lpstr>
      <vt:lpstr>when the two optimizers do not agree</vt:lpstr>
      <vt:lpstr>מצגת של PowerPoint‏</vt:lpstr>
      <vt:lpstr>מצגת של PowerPoint‏</vt:lpstr>
      <vt:lpstr>מצגת של PowerPoint‏</vt:lpstr>
      <vt:lpstr>מצגת של PowerPoint‏</vt:lpstr>
      <vt:lpstr>מצגת של PowerPoint‏</vt:lpstr>
      <vt:lpstr>מצגת של PowerPoint‏</vt:lpstr>
      <vt:lpstr>Motivation</vt:lpstr>
      <vt:lpstr>Dynamic lambda</vt:lpstr>
      <vt:lpstr>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optimizers</dc:title>
  <cp:lastModifiedBy>moriya bitton</cp:lastModifiedBy>
  <cp:revision>182</cp:revision>
  <dcterms:modified xsi:type="dcterms:W3CDTF">2022-04-11T07:22:39Z</dcterms:modified>
</cp:coreProperties>
</file>